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19" roundtripDataSignature="AMtx7mhLd90Cze1OW2FN+rxj0RORMCI0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jpg>
</file>

<file path=ppt/media/image14.png>
</file>

<file path=ppt/media/image15.jpg>
</file>

<file path=ppt/media/image16.jpg>
</file>

<file path=ppt/media/image17.png>
</file>

<file path=ppt/media/image18.jpg>
</file>

<file path=ppt/media/image19.png>
</file>

<file path=ppt/media/image2.png>
</file>

<file path=ppt/media/image20.png>
</file>

<file path=ppt/media/image21.jpg>
</file>

<file path=ppt/media/image22.png>
</file>

<file path=ppt/media/image23.png>
</file>

<file path=ppt/media/image24.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 everyone, I hope you are all well rested. Our team is working with Critical Mass on a </a:t>
            </a:r>
            <a:r>
              <a:rPr b="1" lang="en"/>
              <a:t>KPI Prediction Tool: A Look Into The Future </a:t>
            </a:r>
            <a:endParaRPr b="1"/>
          </a:p>
        </p:txBody>
      </p:sp>
      <p:sp>
        <p:nvSpPr>
          <p:cNvPr id="79" name="Google Shape;7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rPr lang="en"/>
              <a:t>This is our pathway to success roadmap. The first step is to perform data wrangling, which could mean cleaning the data, manipulating the data, transforming the data, etc. </a:t>
            </a:r>
            <a:r>
              <a:rPr lang="en"/>
              <a:t>Next is feature engineering new variables from existing variables. For example, if you have price and quantity, you can make a new variable called price per quantity. Then we build our prototype models, train and tune them, and select the best performing model. This road map may need to be reiterated multiple times for experimentation of new models and features. Once we have our final, best performing model, we will put it into production and integrate it with Tableau.</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Muhammad</a:t>
            </a:r>
            <a:endParaRPr b="1"/>
          </a:p>
          <a:p>
            <a:pPr indent="0" lvl="0" marL="0" rtl="0" algn="l">
              <a:lnSpc>
                <a:spcPct val="100000"/>
              </a:lnSpc>
              <a:spcBef>
                <a:spcPts val="0"/>
              </a:spcBef>
              <a:spcAft>
                <a:spcPts val="0"/>
              </a:spcAft>
              <a:buSzPts val="1100"/>
              <a:buNone/>
            </a:pPr>
            <a:r>
              <a:t/>
            </a:r>
            <a:endParaRPr b="1"/>
          </a:p>
          <a:p>
            <a:pPr indent="-342900" lvl="0" marL="457200" rtl="0" algn="l">
              <a:lnSpc>
                <a:spcPct val="90000"/>
              </a:lnSpc>
              <a:spcBef>
                <a:spcPts val="1200"/>
              </a:spcBef>
              <a:spcAft>
                <a:spcPts val="0"/>
              </a:spcAft>
              <a:buClr>
                <a:schemeClr val="dk1"/>
              </a:buClr>
              <a:buSzPts val="1800"/>
              <a:buChar char="●"/>
            </a:pPr>
            <a:r>
              <a:rPr lang="en" sz="2100">
                <a:solidFill>
                  <a:schemeClr val="dk1"/>
                </a:solidFill>
              </a:rPr>
              <a:t>Build a working and user friendly GUI that will let the user explore visualised data and input different datasets.</a:t>
            </a:r>
            <a:endParaRPr sz="2100">
              <a:solidFill>
                <a:schemeClr val="dk1"/>
              </a:solidFill>
            </a:endParaRPr>
          </a:p>
          <a:p>
            <a:pPr indent="-342900" lvl="0" marL="457200" rtl="0" algn="l">
              <a:lnSpc>
                <a:spcPct val="90000"/>
              </a:lnSpc>
              <a:spcBef>
                <a:spcPts val="0"/>
              </a:spcBef>
              <a:spcAft>
                <a:spcPts val="0"/>
              </a:spcAft>
              <a:buClr>
                <a:schemeClr val="dk1"/>
              </a:buClr>
              <a:buSzPts val="1800"/>
              <a:buChar char="●"/>
            </a:pPr>
            <a:r>
              <a:rPr lang="en" sz="2100">
                <a:solidFill>
                  <a:schemeClr val="dk1"/>
                </a:solidFill>
              </a:rPr>
              <a:t>Further explore the different variables in the dataset that were not previously considered</a:t>
            </a:r>
            <a:endParaRPr sz="2100">
              <a:solidFill>
                <a:schemeClr val="dk1"/>
              </a:solidFill>
            </a:endParaRPr>
          </a:p>
          <a:p>
            <a:pPr indent="-342900" lvl="0" marL="457200" rtl="0" algn="l">
              <a:lnSpc>
                <a:spcPct val="90000"/>
              </a:lnSpc>
              <a:spcBef>
                <a:spcPts val="0"/>
              </a:spcBef>
              <a:spcAft>
                <a:spcPts val="0"/>
              </a:spcAft>
              <a:buClr>
                <a:schemeClr val="dk1"/>
              </a:buClr>
              <a:buSzPts val="1800"/>
              <a:buChar char="●"/>
            </a:pPr>
            <a:r>
              <a:rPr lang="en" sz="2100">
                <a:solidFill>
                  <a:schemeClr val="dk1"/>
                </a:solidFill>
              </a:rPr>
              <a:t>Improve the efficiency of the model</a:t>
            </a:r>
            <a:endParaRPr sz="2100">
              <a:solidFill>
                <a:schemeClr val="dk1"/>
              </a:solidFill>
            </a:endParaRPr>
          </a:p>
          <a:p>
            <a:pPr indent="0" lvl="0" marL="0" rtl="0" algn="l">
              <a:lnSpc>
                <a:spcPct val="90000"/>
              </a:lnSpc>
              <a:spcBef>
                <a:spcPts val="1200"/>
              </a:spcBef>
              <a:spcAft>
                <a:spcPts val="0"/>
              </a:spcAft>
              <a:buClr>
                <a:schemeClr val="dk1"/>
              </a:buClr>
              <a:buSzPts val="1800"/>
              <a:buFont typeface="Arial"/>
              <a:buNone/>
            </a:pPr>
            <a:r>
              <a:t/>
            </a:r>
            <a:endParaRPr sz="2100">
              <a:solidFill>
                <a:schemeClr val="dk1"/>
              </a:solidFill>
            </a:endParaRPr>
          </a:p>
          <a:p>
            <a:pPr indent="0" lvl="0" marL="0" rtl="0" algn="l">
              <a:lnSpc>
                <a:spcPct val="100000"/>
              </a:lnSpc>
              <a:spcBef>
                <a:spcPts val="1200"/>
              </a:spcBef>
              <a:spcAft>
                <a:spcPts val="0"/>
              </a:spcAft>
              <a:buSzPts val="1100"/>
              <a:buNone/>
            </a:pPr>
            <a:r>
              <a:t/>
            </a:r>
            <a:endParaRPr b="1"/>
          </a:p>
          <a:p>
            <a:pPr indent="0" lvl="0" marL="0" rtl="0" algn="l">
              <a:lnSpc>
                <a:spcPct val="100000"/>
              </a:lnSpc>
              <a:spcBef>
                <a:spcPts val="0"/>
              </a:spcBef>
              <a:spcAft>
                <a:spcPts val="0"/>
              </a:spcAft>
              <a:buSzPts val="1100"/>
              <a:buNone/>
            </a:pPr>
            <a:r>
              <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11e7ce1f7f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111e7ce1f7f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11e7ce1f7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111e7ce1f7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Feyre: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CM team (a.k.a Team 4) includes undergraduate and graduate students from a diverse academic discipline. </a:t>
            </a:r>
            <a:endParaRPr/>
          </a:p>
          <a:p>
            <a:pPr indent="-298450" lvl="0" marL="457200" rtl="0" algn="l">
              <a:lnSpc>
                <a:spcPct val="100000"/>
              </a:lnSpc>
              <a:spcBef>
                <a:spcPts val="0"/>
              </a:spcBef>
              <a:spcAft>
                <a:spcPts val="0"/>
              </a:spcAft>
              <a:buSzPts val="1100"/>
              <a:buChar char="●"/>
            </a:pPr>
            <a:r>
              <a:rPr lang="en"/>
              <a:t>The team is made up of 5 people: </a:t>
            </a:r>
            <a:endParaRPr/>
          </a:p>
          <a:p>
            <a:pPr indent="-298450" lvl="1" marL="914400" rtl="0" algn="l">
              <a:lnSpc>
                <a:spcPct val="100000"/>
              </a:lnSpc>
              <a:spcBef>
                <a:spcPts val="0"/>
              </a:spcBef>
              <a:spcAft>
                <a:spcPts val="0"/>
              </a:spcAft>
              <a:buSzPts val="1100"/>
              <a:buChar char="○"/>
            </a:pPr>
            <a:r>
              <a:rPr lang="en"/>
              <a:t>Feyre Gezahegn -&gt; as the Report Lead;</a:t>
            </a:r>
            <a:endParaRPr/>
          </a:p>
          <a:p>
            <a:pPr indent="-298450" lvl="1" marL="914400" rtl="0" algn="l">
              <a:lnSpc>
                <a:spcPct val="100000"/>
              </a:lnSpc>
              <a:spcBef>
                <a:spcPts val="0"/>
              </a:spcBef>
              <a:spcAft>
                <a:spcPts val="0"/>
              </a:spcAft>
              <a:buSzPts val="1100"/>
              <a:buChar char="○"/>
            </a:pPr>
            <a:r>
              <a:rPr lang="en"/>
              <a:t>Wes Warman -&gt; as the Project Lead; </a:t>
            </a:r>
            <a:endParaRPr/>
          </a:p>
          <a:p>
            <a:pPr indent="-298450" lvl="1" marL="914400" rtl="0" algn="l">
              <a:lnSpc>
                <a:spcPct val="100000"/>
              </a:lnSpc>
              <a:spcBef>
                <a:spcPts val="0"/>
              </a:spcBef>
              <a:spcAft>
                <a:spcPts val="0"/>
              </a:spcAft>
              <a:buSzPts val="1100"/>
              <a:buChar char="○"/>
            </a:pPr>
            <a:r>
              <a:rPr lang="en"/>
              <a:t>Muhammad Khan -&gt; as the Engineering Lead;</a:t>
            </a:r>
            <a:endParaRPr/>
          </a:p>
          <a:p>
            <a:pPr indent="-298450" lvl="1" marL="914400" rtl="0" algn="l">
              <a:lnSpc>
                <a:spcPct val="100000"/>
              </a:lnSpc>
              <a:spcBef>
                <a:spcPts val="0"/>
              </a:spcBef>
              <a:spcAft>
                <a:spcPts val="0"/>
              </a:spcAft>
              <a:buSzPts val="1100"/>
              <a:buChar char="○"/>
            </a:pPr>
            <a:r>
              <a:rPr lang="en"/>
              <a:t>Saul Chrinos -&gt; as the Data Lead; &amp;</a:t>
            </a:r>
            <a:endParaRPr/>
          </a:p>
          <a:p>
            <a:pPr indent="-298450" lvl="1" marL="914400" rtl="0" algn="l">
              <a:lnSpc>
                <a:spcPct val="100000"/>
              </a:lnSpc>
              <a:spcBef>
                <a:spcPts val="0"/>
              </a:spcBef>
              <a:spcAft>
                <a:spcPts val="0"/>
              </a:spcAft>
              <a:buSzPts val="1100"/>
              <a:buChar char="○"/>
            </a:pPr>
            <a:r>
              <a:rPr lang="en"/>
              <a:t>Yutong Liu -&gt; as the Modelling lead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chemeClr val="dk1"/>
                </a:solidFill>
              </a:rPr>
              <a:t>Wes</a:t>
            </a:r>
            <a:endParaRPr b="1">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Give a brief description of our project partner (CM) </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-&gt; Who is CM? What do they do? Where is their HQ based in?</a:t>
            </a:r>
            <a:endParaRPr/>
          </a:p>
          <a:p>
            <a:pPr indent="0" lvl="0" marL="0" rtl="0" algn="l">
              <a:lnSpc>
                <a:spcPct val="100000"/>
              </a:lnSpc>
              <a:spcBef>
                <a:spcPts val="0"/>
              </a:spcBef>
              <a:spcAft>
                <a:spcPts val="0"/>
              </a:spcAft>
              <a:buSzPts val="1100"/>
              <a:buNone/>
            </a:pPr>
            <a:r>
              <a:t/>
            </a:r>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Operated for 25 years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Is global.</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Uses data science and human expertise to optimize marketing for clients.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3a8acaf5d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113a8acaf5d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Feyre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SzPts val="1100"/>
              <a:buNone/>
            </a:pPr>
            <a:r>
              <a:rPr lang="en">
                <a:solidFill>
                  <a:schemeClr val="dk1"/>
                </a:solidFill>
              </a:rPr>
              <a:t>The main objective of the project is </a:t>
            </a:r>
            <a:endParaRPr b="1" i="1">
              <a:solidFill>
                <a:schemeClr val="dk1"/>
              </a:solidFill>
            </a:endParaRPr>
          </a:p>
          <a:p>
            <a:pPr indent="-298450" lvl="0" marL="457200" rtl="0" algn="l">
              <a:spcBef>
                <a:spcPts val="0"/>
              </a:spcBef>
              <a:spcAft>
                <a:spcPts val="0"/>
              </a:spcAft>
              <a:buClr>
                <a:schemeClr val="dk1"/>
              </a:buClr>
              <a:buSzPts val="1100"/>
              <a:buChar char="●"/>
            </a:pPr>
            <a:r>
              <a:rPr b="1" i="1" lang="en">
                <a:solidFill>
                  <a:schemeClr val="dk1"/>
                </a:solidFill>
              </a:rPr>
              <a:t>To build a machine learning tool to forecast KPIs (Key performance indicators) for new creatives that’ll be launched in the market. </a:t>
            </a:r>
            <a:endParaRPr b="1" i="1">
              <a:solidFill>
                <a:schemeClr val="dk1"/>
              </a:solidFill>
            </a:endParaRPr>
          </a:p>
          <a:p>
            <a:pPr indent="-298450" lvl="1" marL="914400" rtl="0" algn="l">
              <a:spcBef>
                <a:spcPts val="0"/>
              </a:spcBef>
              <a:spcAft>
                <a:spcPts val="0"/>
              </a:spcAft>
              <a:buClr>
                <a:schemeClr val="dk1"/>
              </a:buClr>
              <a:buSzPts val="1100"/>
              <a:buChar char="○"/>
            </a:pPr>
            <a:r>
              <a:rPr b="1" i="1" lang="en">
                <a:solidFill>
                  <a:schemeClr val="dk1"/>
                </a:solidFill>
              </a:rPr>
              <a:t>**However, Please note that although the project’s focus is on using the predictive type of KPIs, there are multiple types of KPIs out there.**</a:t>
            </a:r>
            <a:endParaRPr b="1" i="1">
              <a:solidFill>
                <a:schemeClr val="dk1"/>
              </a:solidFill>
            </a:endParaRPr>
          </a:p>
          <a:p>
            <a:pPr indent="-298450" lvl="0" marL="457200" rtl="0" algn="l">
              <a:spcBef>
                <a:spcPts val="0"/>
              </a:spcBef>
              <a:spcAft>
                <a:spcPts val="0"/>
              </a:spcAft>
              <a:buClr>
                <a:schemeClr val="dk1"/>
              </a:buClr>
              <a:buSzPts val="1100"/>
              <a:buChar char="●"/>
            </a:pPr>
            <a:r>
              <a:rPr b="1" i="1" lang="en">
                <a:solidFill>
                  <a:schemeClr val="dk1"/>
                </a:solidFill>
              </a:rPr>
              <a:t>Identify most important features of creatives &amp; </a:t>
            </a:r>
            <a:endParaRPr b="1" i="1">
              <a:solidFill>
                <a:schemeClr val="dk1"/>
              </a:solidFill>
            </a:endParaRPr>
          </a:p>
          <a:p>
            <a:pPr indent="-298450" lvl="0" marL="457200" rtl="0" algn="l">
              <a:spcBef>
                <a:spcPts val="0"/>
              </a:spcBef>
              <a:spcAft>
                <a:spcPts val="0"/>
              </a:spcAft>
              <a:buClr>
                <a:schemeClr val="dk1"/>
              </a:buClr>
              <a:buSzPts val="1100"/>
              <a:buChar char="●"/>
            </a:pPr>
            <a:r>
              <a:rPr b="1" i="1" lang="en">
                <a:solidFill>
                  <a:schemeClr val="dk1"/>
                </a:solidFill>
              </a:rPr>
              <a:t>Improve the current ability to optimize marketing strategy </a:t>
            </a:r>
            <a:endParaRPr b="1" i="1">
              <a:solidFill>
                <a:schemeClr val="dk1"/>
              </a:solidFill>
            </a:endParaRPr>
          </a:p>
          <a:p>
            <a:pPr indent="0" lvl="0" marL="0" rtl="0" algn="l">
              <a:spcBef>
                <a:spcPts val="0"/>
              </a:spcBef>
              <a:spcAft>
                <a:spcPts val="0"/>
              </a:spcAft>
              <a:buClr>
                <a:schemeClr val="dk1"/>
              </a:buClr>
              <a:buSzPts val="1100"/>
              <a:buFont typeface="Arial"/>
              <a:buNone/>
            </a:pPr>
            <a:r>
              <a:t/>
            </a:r>
            <a:endParaRPr b="1" i="1">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13a8acaf5d_0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113a8acaf5d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Feyre </a:t>
            </a:r>
            <a:endParaRPr/>
          </a:p>
          <a:p>
            <a:pPr indent="0" lvl="0" marL="0" rtl="0" algn="l">
              <a:lnSpc>
                <a:spcPct val="100000"/>
              </a:lnSpc>
              <a:spcBef>
                <a:spcPts val="0"/>
              </a:spcBef>
              <a:spcAft>
                <a:spcPts val="0"/>
              </a:spcAft>
              <a:buSzPts val="1100"/>
              <a:buNone/>
            </a:pPr>
            <a:r>
              <a:t/>
            </a:r>
            <a:endParaRPr b="1" i="1"/>
          </a:p>
          <a:p>
            <a:pPr indent="0" lvl="0" marL="0" rtl="0" algn="l">
              <a:lnSpc>
                <a:spcPct val="100000"/>
              </a:lnSpc>
              <a:spcBef>
                <a:spcPts val="0"/>
              </a:spcBef>
              <a:spcAft>
                <a:spcPts val="0"/>
              </a:spcAft>
              <a:buSzPts val="1100"/>
              <a:buNone/>
            </a:pPr>
            <a:r>
              <a:rPr b="1" i="1" lang="en"/>
              <a:t>If you take a look at the left side you can see the various types of KPIs including </a:t>
            </a:r>
            <a:r>
              <a:rPr b="1" i="1" lang="en"/>
              <a:t>qualitative</a:t>
            </a:r>
            <a:r>
              <a:rPr b="1" i="1" lang="en"/>
              <a:t> and </a:t>
            </a:r>
            <a:r>
              <a:rPr b="1" i="1" lang="en"/>
              <a:t>quantitative.</a:t>
            </a:r>
            <a:endParaRPr b="1" i="1"/>
          </a:p>
          <a:p>
            <a:pPr indent="0" lvl="0" marL="0" rtl="0" algn="l">
              <a:lnSpc>
                <a:spcPct val="100000"/>
              </a:lnSpc>
              <a:spcBef>
                <a:spcPts val="0"/>
              </a:spcBef>
              <a:spcAft>
                <a:spcPts val="0"/>
              </a:spcAft>
              <a:buSzPts val="1100"/>
              <a:buNone/>
            </a:pPr>
            <a:r>
              <a:t/>
            </a:r>
            <a:endParaRPr b="1" i="1"/>
          </a:p>
          <a:p>
            <a:pPr indent="0" lvl="0" marL="0" rtl="0" algn="l">
              <a:lnSpc>
                <a:spcPct val="100000"/>
              </a:lnSpc>
              <a:spcBef>
                <a:spcPts val="0"/>
              </a:spcBef>
              <a:spcAft>
                <a:spcPts val="0"/>
              </a:spcAft>
              <a:buSzPts val="1100"/>
              <a:buNone/>
            </a:pPr>
            <a:r>
              <a:rPr b="1" i="1" lang="en"/>
              <a:t>If you focus your attention to the visual on the right hand side you can see the various uses of KPI including to determine the current or future state of a project/business. </a:t>
            </a:r>
            <a:endParaRPr b="1" i="1"/>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3a8acaf5d_0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113a8acaf5d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Feyre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SzPts val="1100"/>
              <a:buNone/>
            </a:pPr>
            <a:r>
              <a:rPr lang="en">
                <a:solidFill>
                  <a:schemeClr val="dk1"/>
                </a:solidFill>
              </a:rPr>
              <a:t>Each of our permanence indicator is linked to a specific funnel . As you can see the funnel is divided into 3 parts. </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arenR"/>
            </a:pPr>
            <a:r>
              <a:rPr b="1" lang="en">
                <a:solidFill>
                  <a:schemeClr val="dk1"/>
                </a:solidFill>
              </a:rPr>
              <a:t>First, the upper funnel, here consumers became ‘aware’, and engage with the company. </a:t>
            </a:r>
            <a:endParaRPr b="1">
              <a:solidFill>
                <a:schemeClr val="dk1"/>
              </a:solidFill>
            </a:endParaRPr>
          </a:p>
          <a:p>
            <a:pPr indent="-298450" lvl="0" marL="457200" rtl="0" algn="l">
              <a:lnSpc>
                <a:spcPct val="115000"/>
              </a:lnSpc>
              <a:spcBef>
                <a:spcPts val="0"/>
              </a:spcBef>
              <a:spcAft>
                <a:spcPts val="0"/>
              </a:spcAft>
              <a:buClr>
                <a:schemeClr val="dk1"/>
              </a:buClr>
              <a:buSzPts val="1100"/>
              <a:buAutoNum type="arabicParenR"/>
            </a:pPr>
            <a:r>
              <a:rPr b="1" lang="en">
                <a:solidFill>
                  <a:schemeClr val="dk1"/>
                </a:solidFill>
              </a:rPr>
              <a:t>Second, we have the mid funnel, where consumers actually ‘consider’ the company (this can be done by exploring the products offered by the company on their website)</a:t>
            </a:r>
            <a:endParaRPr b="1">
              <a:solidFill>
                <a:schemeClr val="dk1"/>
              </a:solidFill>
            </a:endParaRPr>
          </a:p>
          <a:p>
            <a:pPr indent="-298450" lvl="0" marL="457200" rtl="0" algn="l">
              <a:lnSpc>
                <a:spcPct val="115000"/>
              </a:lnSpc>
              <a:spcBef>
                <a:spcPts val="0"/>
              </a:spcBef>
              <a:spcAft>
                <a:spcPts val="0"/>
              </a:spcAft>
              <a:buClr>
                <a:schemeClr val="dk1"/>
              </a:buClr>
              <a:buSzPts val="1100"/>
              <a:buAutoNum type="arabicParenR"/>
            </a:pPr>
            <a:r>
              <a:rPr b="1" lang="en">
                <a:solidFill>
                  <a:schemeClr val="dk1"/>
                </a:solidFill>
              </a:rPr>
              <a:t>Finally, there is the low funnel, which is the ‘conversion’ phase, at this point consumers purchase products from the company.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13a8acaf5d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113a8acaf5d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Feyre </a:t>
            </a:r>
            <a:endParaRPr/>
          </a:p>
          <a:p>
            <a:pPr indent="0" lvl="0" marL="0" rtl="0" algn="l">
              <a:lnSpc>
                <a:spcPct val="100000"/>
              </a:lnSpc>
              <a:spcBef>
                <a:spcPts val="0"/>
              </a:spcBef>
              <a:spcAft>
                <a:spcPts val="0"/>
              </a:spcAft>
              <a:buSzPts val="1100"/>
              <a:buNone/>
            </a:pPr>
            <a:r>
              <a:t/>
            </a:r>
            <a:endParaRPr b="1" i="1"/>
          </a:p>
          <a:p>
            <a:pPr indent="0" lvl="0" marL="0" rtl="0" algn="l">
              <a:lnSpc>
                <a:spcPct val="100000"/>
              </a:lnSpc>
              <a:spcBef>
                <a:spcPts val="0"/>
              </a:spcBef>
              <a:spcAft>
                <a:spcPts val="0"/>
              </a:spcAft>
              <a:buSzPts val="1100"/>
              <a:buNone/>
            </a:pPr>
            <a:r>
              <a:rPr b="1" lang="en"/>
              <a:t>The task is divided into 4 parts: </a:t>
            </a:r>
            <a:endParaRPr b="1"/>
          </a:p>
          <a:p>
            <a:pPr indent="-298450" lvl="0" marL="457200" rtl="0" algn="l">
              <a:lnSpc>
                <a:spcPct val="115000"/>
              </a:lnSpc>
              <a:spcBef>
                <a:spcPts val="1200"/>
              </a:spcBef>
              <a:spcAft>
                <a:spcPts val="0"/>
              </a:spcAft>
              <a:buSzPts val="1100"/>
              <a:buAutoNum type="arabicParenR"/>
            </a:pPr>
            <a:r>
              <a:rPr lang="en"/>
              <a:t>First, we will start by data wrangling and transforming the given dataset to make it usable for our models on various data which will feature software engineering. </a:t>
            </a:r>
            <a:endParaRPr/>
          </a:p>
          <a:p>
            <a:pPr indent="-298450" lvl="0" marL="457200" rtl="0" algn="l">
              <a:lnSpc>
                <a:spcPct val="115000"/>
              </a:lnSpc>
              <a:spcBef>
                <a:spcPts val="0"/>
              </a:spcBef>
              <a:spcAft>
                <a:spcPts val="0"/>
              </a:spcAft>
              <a:buSzPts val="1100"/>
              <a:buAutoNum type="arabicParenR"/>
            </a:pPr>
            <a:r>
              <a:rPr lang="en"/>
              <a:t>Secondly, an analysis will be conducted to determine correlation between the predictor and target variables. </a:t>
            </a:r>
            <a:endParaRPr/>
          </a:p>
          <a:p>
            <a:pPr indent="-298450" lvl="0" marL="457200" rtl="0" algn="l">
              <a:lnSpc>
                <a:spcPct val="115000"/>
              </a:lnSpc>
              <a:spcBef>
                <a:spcPts val="0"/>
              </a:spcBef>
              <a:spcAft>
                <a:spcPts val="0"/>
              </a:spcAft>
              <a:buSzPts val="1100"/>
              <a:buAutoNum type="arabicParenR"/>
            </a:pPr>
            <a:r>
              <a:rPr lang="en"/>
              <a:t>Third, build a predictive model to forecast funnel specific performance by the levels. </a:t>
            </a:r>
            <a:endParaRPr/>
          </a:p>
          <a:p>
            <a:pPr indent="-298450" lvl="0" marL="457200" rtl="0" algn="l">
              <a:lnSpc>
                <a:spcPct val="115000"/>
              </a:lnSpc>
              <a:spcBef>
                <a:spcPts val="0"/>
              </a:spcBef>
              <a:spcAft>
                <a:spcPts val="0"/>
              </a:spcAft>
              <a:buSzPts val="1100"/>
              <a:buAutoNum type="arabicParenR"/>
            </a:pPr>
            <a:r>
              <a:rPr lang="en"/>
              <a:t>Lastly, data visualization, allows usable tools and user interface to plug different inputs and visualize corresponding KPI.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3a8acaf5d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113a8acaf5d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t>
            </a:r>
            <a:r>
              <a:rPr b="1" lang="en"/>
              <a:t>Saul</a:t>
            </a:r>
            <a:endParaRPr b="1"/>
          </a:p>
          <a:p>
            <a:pPr indent="0" lvl="0" marL="0" rtl="0" algn="l">
              <a:lnSpc>
                <a:spcPct val="100000"/>
              </a:lnSpc>
              <a:spcBef>
                <a:spcPts val="0"/>
              </a:spcBef>
              <a:spcAft>
                <a:spcPts val="0"/>
              </a:spcAft>
              <a:buSzPts val="1100"/>
              <a:buNone/>
            </a:pPr>
            <a:r>
              <a:t/>
            </a:r>
            <a:endParaRPr b="1"/>
          </a:p>
          <a:p>
            <a:pPr indent="0" lvl="0" marL="0" rtl="0" algn="l">
              <a:lnSpc>
                <a:spcPct val="100000"/>
              </a:lnSpc>
              <a:spcBef>
                <a:spcPts val="0"/>
              </a:spcBef>
              <a:spcAft>
                <a:spcPts val="0"/>
              </a:spcAft>
              <a:buSzPts val="1100"/>
              <a:buNone/>
            </a:pPr>
            <a:r>
              <a:rPr lang="en"/>
              <a:t>For our main algorithm, we will potentially use three models, with the first one being a simple benchmark model and the rest increasing in model complexity. Before selecting our models, we need to get a better understanding of the data. That is, we need to perform exploratory data analysis to identify characteristics of the data, such as variable distributions, correlations, etc. Something else we need to keep in mind is, do we want a model that can predict all KPIs or do we want one model for each funnel that predicts the corresponding KPIs. We’ll need to experiment with that. Once we have our models, we will train and test them to quantitatively measure model performance. Is the model over/under fitting, is the accuracy what we expected, etc. As for the user interface, we think Tableau is our best option because it can hold lots of data, its visually appealing, and it can be integrated with CM smoothly since they prefer Tableau as the interface.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6" name="Shape 6"/>
        <p:cNvGrpSpPr/>
        <p:nvPr/>
      </p:nvGrpSpPr>
      <p:grpSpPr>
        <a:xfrm>
          <a:off x="0" y="0"/>
          <a:ext cx="0" cy="0"/>
          <a:chOff x="0" y="0"/>
          <a:chExt cx="0" cy="0"/>
        </a:xfrm>
      </p:grpSpPr>
      <p:sp>
        <p:nvSpPr>
          <p:cNvPr id="7" name="Google Shape;7;p15"/>
          <p:cNvSpPr txBox="1"/>
          <p:nvPr>
            <p:ph idx="10" type="dt"/>
          </p:nvPr>
        </p:nvSpPr>
        <p:spPr>
          <a:xfrm>
            <a:off x="628650" y="4767266"/>
            <a:ext cx="2057400" cy="273844"/>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8" name="Google Shape;8;p15"/>
          <p:cNvSpPr txBox="1"/>
          <p:nvPr>
            <p:ph idx="11" type="ftr"/>
          </p:nvPr>
        </p:nvSpPr>
        <p:spPr>
          <a:xfrm>
            <a:off x="3028951" y="4767266"/>
            <a:ext cx="3086100" cy="273844"/>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15"/>
          <p:cNvSpPr txBox="1"/>
          <p:nvPr>
            <p:ph idx="12" type="sldNum"/>
          </p:nvPr>
        </p:nvSpPr>
        <p:spPr>
          <a:xfrm>
            <a:off x="6457950" y="4767266"/>
            <a:ext cx="2057400" cy="273844"/>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10" name="Google Shape;10;p15"/>
          <p:cNvSpPr txBox="1"/>
          <p:nvPr>
            <p:ph type="title"/>
          </p:nvPr>
        </p:nvSpPr>
        <p:spPr>
          <a:xfrm>
            <a:off x="628651" y="273847"/>
            <a:ext cx="7886700" cy="994172"/>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3300"/>
              <a:buFont typeface="Arial"/>
              <a:buNone/>
              <a:defRPr b="0" i="0" sz="33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 name="Shape 11"/>
        <p:cNvGrpSpPr/>
        <p:nvPr/>
      </p:nvGrpSpPr>
      <p:grpSpPr>
        <a:xfrm>
          <a:off x="0" y="0"/>
          <a:ext cx="0" cy="0"/>
          <a:chOff x="0" y="0"/>
          <a:chExt cx="0" cy="0"/>
        </a:xfrm>
      </p:grpSpPr>
      <p:sp>
        <p:nvSpPr>
          <p:cNvPr id="12" name="Google Shape;1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90000"/>
              </a:lnSpc>
              <a:spcBef>
                <a:spcPts val="0"/>
              </a:spcBef>
              <a:spcAft>
                <a:spcPts val="0"/>
              </a:spcAft>
              <a:buClr>
                <a:schemeClr val="dk1"/>
              </a:buClr>
              <a:buSzPts val="2800"/>
              <a:buFont typeface="Arial"/>
              <a:buNone/>
              <a:defRPr b="0" i="0" sz="3300" u="none" cap="none" strike="noStrike">
                <a:solidFill>
                  <a:schemeClr val="dk1"/>
                </a:solidFill>
                <a:latin typeface="Arial"/>
                <a:ea typeface="Arial"/>
                <a:cs typeface="Arial"/>
                <a:sym typeface="Arial"/>
              </a:defRPr>
            </a:lvl1pPr>
            <a:lvl2pPr lvl="1">
              <a:spcBef>
                <a:spcPts val="0"/>
              </a:spcBef>
              <a:spcAft>
                <a:spcPts val="0"/>
              </a:spcAft>
              <a:buSzPts val="2800"/>
              <a:buFont typeface="Arial"/>
              <a:buNone/>
              <a:defRPr sz="1800"/>
            </a:lvl2pPr>
            <a:lvl3pPr lvl="2">
              <a:spcBef>
                <a:spcPts val="0"/>
              </a:spcBef>
              <a:spcAft>
                <a:spcPts val="0"/>
              </a:spcAft>
              <a:buSzPts val="2800"/>
              <a:buFont typeface="Arial"/>
              <a:buNone/>
              <a:defRPr sz="1800"/>
            </a:lvl3pPr>
            <a:lvl4pPr lvl="3">
              <a:spcBef>
                <a:spcPts val="0"/>
              </a:spcBef>
              <a:spcAft>
                <a:spcPts val="0"/>
              </a:spcAft>
              <a:buSzPts val="2800"/>
              <a:buFont typeface="Arial"/>
              <a:buNone/>
              <a:defRPr sz="1800"/>
            </a:lvl4pPr>
            <a:lvl5pPr lvl="4">
              <a:spcBef>
                <a:spcPts val="0"/>
              </a:spcBef>
              <a:spcAft>
                <a:spcPts val="0"/>
              </a:spcAft>
              <a:buSzPts val="2800"/>
              <a:buFont typeface="Arial"/>
              <a:buNone/>
              <a:defRPr sz="1800"/>
            </a:lvl5pPr>
            <a:lvl6pPr lvl="5">
              <a:spcBef>
                <a:spcPts val="0"/>
              </a:spcBef>
              <a:spcAft>
                <a:spcPts val="0"/>
              </a:spcAft>
              <a:buSzPts val="2800"/>
              <a:buFont typeface="Arial"/>
              <a:buNone/>
              <a:defRPr sz="1800"/>
            </a:lvl6pPr>
            <a:lvl7pPr lvl="6">
              <a:spcBef>
                <a:spcPts val="0"/>
              </a:spcBef>
              <a:spcAft>
                <a:spcPts val="0"/>
              </a:spcAft>
              <a:buSzPts val="2800"/>
              <a:buFont typeface="Arial"/>
              <a:buNone/>
              <a:defRPr sz="1800"/>
            </a:lvl7pPr>
            <a:lvl8pPr lvl="7">
              <a:spcBef>
                <a:spcPts val="0"/>
              </a:spcBef>
              <a:spcAft>
                <a:spcPts val="0"/>
              </a:spcAft>
              <a:buSzPts val="2800"/>
              <a:buFont typeface="Arial"/>
              <a:buNone/>
              <a:defRPr sz="1800"/>
            </a:lvl8pPr>
            <a:lvl9pPr lvl="8">
              <a:spcBef>
                <a:spcPts val="0"/>
              </a:spcBef>
              <a:spcAft>
                <a:spcPts val="0"/>
              </a:spcAft>
              <a:buSzPts val="2800"/>
              <a:buFont typeface="Arial"/>
              <a:buNone/>
              <a:defRPr sz="1800"/>
            </a:lvl9pPr>
          </a:lstStyle>
          <a:p/>
        </p:txBody>
      </p:sp>
      <p:sp>
        <p:nvSpPr>
          <p:cNvPr id="13" name="Google Shape;1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90000"/>
              </a:lnSpc>
              <a:spcBef>
                <a:spcPts val="0"/>
              </a:spcBef>
              <a:spcAft>
                <a:spcPts val="0"/>
              </a:spcAft>
              <a:buClr>
                <a:schemeClr val="dk1"/>
              </a:buClr>
              <a:buSzPts val="1800"/>
              <a:buFont typeface="Arial"/>
              <a:buChar char="●"/>
              <a:defRPr b="0" i="0" sz="2100" u="none" cap="none" strike="noStrike">
                <a:solidFill>
                  <a:schemeClr val="dk1"/>
                </a:solidFill>
                <a:latin typeface="Arial"/>
                <a:ea typeface="Arial"/>
                <a:cs typeface="Arial"/>
                <a:sym typeface="Arial"/>
              </a:defRPr>
            </a:lvl1pPr>
            <a:lvl2pPr indent="-317500" lvl="1" marL="914400" marR="0" rtl="0" algn="l">
              <a:lnSpc>
                <a:spcPct val="90000"/>
              </a:lnSpc>
              <a:spcBef>
                <a:spcPts val="0"/>
              </a:spcBef>
              <a:spcAft>
                <a:spcPts val="0"/>
              </a:spcAft>
              <a:buClr>
                <a:schemeClr val="dk1"/>
              </a:buClr>
              <a:buSzPts val="1400"/>
              <a:buFont typeface="Arial"/>
              <a:buChar char="○"/>
              <a:defRPr b="0" i="0" sz="1800" u="none" cap="none" strike="noStrike">
                <a:solidFill>
                  <a:schemeClr val="dk1"/>
                </a:solidFill>
                <a:latin typeface="Arial"/>
                <a:ea typeface="Arial"/>
                <a:cs typeface="Arial"/>
                <a:sym typeface="Arial"/>
              </a:defRPr>
            </a:lvl2pPr>
            <a:lvl3pPr indent="-317500" lvl="2" marL="1371600" marR="0" rtl="0" algn="l">
              <a:lnSpc>
                <a:spcPct val="90000"/>
              </a:lnSpc>
              <a:spcBef>
                <a:spcPts val="0"/>
              </a:spcBef>
              <a:spcAft>
                <a:spcPts val="0"/>
              </a:spcAft>
              <a:buClr>
                <a:schemeClr val="dk1"/>
              </a:buClr>
              <a:buSzPts val="14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4pPr>
            <a:lvl5pPr indent="-317500" lvl="4" marL="22860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5pPr>
            <a:lvl6pPr indent="-317500" lvl="5" marL="27432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6pPr>
            <a:lvl7pPr indent="-317500" lvl="6" marL="32004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7pPr>
            <a:lvl8pPr indent="-317500" lvl="7" marL="36576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8pPr>
            <a:lvl9pPr indent="-317500" lvl="8" marL="4114800" marR="0" rtl="0" algn="l">
              <a:lnSpc>
                <a:spcPct val="90000"/>
              </a:lnSpc>
              <a:spcBef>
                <a:spcPts val="0"/>
              </a:spcBef>
              <a:spcAft>
                <a:spcPts val="0"/>
              </a:spcAft>
              <a:buClr>
                <a:schemeClr val="dk1"/>
              </a:buClr>
              <a:buSzPts val="1400"/>
              <a:buFont typeface="Arial"/>
              <a:buChar char="■"/>
              <a:defRPr b="0" i="0" sz="1350" u="none" cap="none" strike="noStrike">
                <a:solidFill>
                  <a:schemeClr val="dk1"/>
                </a:solidFill>
                <a:latin typeface="Arial"/>
                <a:ea typeface="Arial"/>
                <a:cs typeface="Arial"/>
                <a:sym typeface="Arial"/>
              </a:defRPr>
            </a:lvl9pPr>
          </a:lstStyle>
          <a:p/>
        </p:txBody>
      </p:sp>
      <p:sp>
        <p:nvSpPr>
          <p:cNvPr id="14" name="Google Shape;1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gradFill>
          <a:gsLst>
            <a:gs pos="0">
              <a:srgbClr val="F2F2F2"/>
            </a:gs>
            <a:gs pos="100000">
              <a:srgbClr val="F2F2F2"/>
            </a:gs>
          </a:gsLst>
          <a:lin ang="5400000" scaled="0"/>
        </a:gradFill>
      </p:bgPr>
    </p:bg>
    <p:spTree>
      <p:nvGrpSpPr>
        <p:cNvPr id="15" name="Shape 15"/>
        <p:cNvGrpSpPr/>
        <p:nvPr/>
      </p:nvGrpSpPr>
      <p:grpSpPr>
        <a:xfrm>
          <a:off x="0" y="0"/>
          <a:ext cx="0" cy="0"/>
          <a:chOff x="0" y="0"/>
          <a:chExt cx="0" cy="0"/>
        </a:xfrm>
      </p:grpSpPr>
      <p:sp>
        <p:nvSpPr>
          <p:cNvPr id="16" name="Google Shape;16;p17"/>
          <p:cNvSpPr/>
          <p:nvPr/>
        </p:nvSpPr>
        <p:spPr>
          <a:xfrm rot="5400000">
            <a:off x="840296" y="2236515"/>
            <a:ext cx="1165860" cy="1028700"/>
          </a:xfrm>
          <a:prstGeom prst="hexagon">
            <a:avLst>
              <a:gd fmla="val 29673" name="adj"/>
              <a:gd fmla="val 115470" name="vf"/>
            </a:avLst>
          </a:prstGeom>
          <a:solidFill>
            <a:schemeClr val="lt1"/>
          </a:solidFill>
          <a:ln>
            <a:noFill/>
          </a:ln>
          <a:effectLst>
            <a:outerShdw blurRad="127000" sx="102000" rotWithShape="0" algn="ctr" sy="102000">
              <a:srgbClr val="7F7F7F">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7" name="Google Shape;17;p17"/>
          <p:cNvSpPr/>
          <p:nvPr/>
        </p:nvSpPr>
        <p:spPr>
          <a:xfrm rot="5400000">
            <a:off x="2391416" y="2116259"/>
            <a:ext cx="1165860" cy="1028700"/>
          </a:xfrm>
          <a:prstGeom prst="hexagon">
            <a:avLst>
              <a:gd fmla="val 29673" name="adj"/>
              <a:gd fmla="val 115470" name="vf"/>
            </a:avLst>
          </a:prstGeom>
          <a:solidFill>
            <a:schemeClr val="lt1"/>
          </a:solidFill>
          <a:ln>
            <a:noFill/>
          </a:ln>
          <a:effectLst>
            <a:outerShdw blurRad="127000" sx="102000" rotWithShape="0" algn="ctr" sy="102000">
              <a:srgbClr val="7F7F7F">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8" name="Google Shape;18;p17"/>
          <p:cNvSpPr/>
          <p:nvPr/>
        </p:nvSpPr>
        <p:spPr>
          <a:xfrm rot="5400000">
            <a:off x="3931543" y="2236515"/>
            <a:ext cx="1165860" cy="1028700"/>
          </a:xfrm>
          <a:prstGeom prst="hexagon">
            <a:avLst>
              <a:gd fmla="val 29673" name="adj"/>
              <a:gd fmla="val 115470" name="vf"/>
            </a:avLst>
          </a:prstGeom>
          <a:solidFill>
            <a:schemeClr val="lt1"/>
          </a:solidFill>
          <a:ln>
            <a:noFill/>
          </a:ln>
          <a:effectLst>
            <a:outerShdw blurRad="127000" sx="102000" rotWithShape="0" algn="ctr" sy="102000">
              <a:srgbClr val="7F7F7F">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19" name="Google Shape;19;p17"/>
          <p:cNvSpPr/>
          <p:nvPr/>
        </p:nvSpPr>
        <p:spPr>
          <a:xfrm rot="5400000">
            <a:off x="5493422" y="2116259"/>
            <a:ext cx="1165860" cy="1028700"/>
          </a:xfrm>
          <a:prstGeom prst="hexagon">
            <a:avLst>
              <a:gd fmla="val 29673" name="adj"/>
              <a:gd fmla="val 115470" name="vf"/>
            </a:avLst>
          </a:prstGeom>
          <a:solidFill>
            <a:schemeClr val="lt1"/>
          </a:solidFill>
          <a:ln>
            <a:noFill/>
          </a:ln>
          <a:effectLst>
            <a:outerShdw blurRad="127000" sx="102000" rotWithShape="0" algn="ctr" sy="102000">
              <a:srgbClr val="7F7F7F">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20" name="Google Shape;20;p17"/>
          <p:cNvSpPr/>
          <p:nvPr/>
        </p:nvSpPr>
        <p:spPr>
          <a:xfrm rot="5400000">
            <a:off x="7033548" y="2236515"/>
            <a:ext cx="1165860" cy="1028700"/>
          </a:xfrm>
          <a:prstGeom prst="hexagon">
            <a:avLst>
              <a:gd fmla="val 29673" name="adj"/>
              <a:gd fmla="val 115470" name="vf"/>
            </a:avLst>
          </a:prstGeom>
          <a:solidFill>
            <a:schemeClr val="lt1"/>
          </a:solidFill>
          <a:ln>
            <a:noFill/>
          </a:ln>
          <a:effectLst>
            <a:outerShdw blurRad="127000" sx="102000" rotWithShape="0" algn="ctr" sy="102000">
              <a:srgbClr val="7F7F7F">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grpSp>
        <p:nvGrpSpPr>
          <p:cNvPr id="21" name="Google Shape;21;p17"/>
          <p:cNvGrpSpPr/>
          <p:nvPr/>
        </p:nvGrpSpPr>
        <p:grpSpPr>
          <a:xfrm>
            <a:off x="662786" y="1825037"/>
            <a:ext cx="7713362" cy="1733549"/>
            <a:chOff x="764773" y="2273300"/>
            <a:chExt cx="10284482" cy="2311399"/>
          </a:xfrm>
        </p:grpSpPr>
        <p:cxnSp>
          <p:nvCxnSpPr>
            <p:cNvPr id="22" name="Google Shape;22;p17"/>
            <p:cNvCxnSpPr/>
            <p:nvPr/>
          </p:nvCxnSpPr>
          <p:spPr>
            <a:xfrm>
              <a:off x="764773" y="2821940"/>
              <a:ext cx="1" cy="1357623"/>
            </a:xfrm>
            <a:prstGeom prst="straightConnector1">
              <a:avLst/>
            </a:prstGeom>
            <a:noFill/>
            <a:ln cap="rnd" cmpd="sng" w="101600">
              <a:solidFill>
                <a:schemeClr val="dk1"/>
              </a:solidFill>
              <a:prstDash val="solid"/>
              <a:miter lim="800000"/>
              <a:headEnd len="sm" w="sm" type="none"/>
              <a:tailEnd len="sm" w="sm" type="none"/>
            </a:ln>
          </p:spPr>
        </p:cxnSp>
        <p:cxnSp>
          <p:nvCxnSpPr>
            <p:cNvPr id="23" name="Google Shape;23;p17"/>
            <p:cNvCxnSpPr/>
            <p:nvPr/>
          </p:nvCxnSpPr>
          <p:spPr>
            <a:xfrm flipH="1">
              <a:off x="764773" y="2273300"/>
              <a:ext cx="1023052" cy="548640"/>
            </a:xfrm>
            <a:prstGeom prst="straightConnector1">
              <a:avLst/>
            </a:prstGeom>
            <a:noFill/>
            <a:ln cap="rnd" cmpd="sng" w="101600">
              <a:solidFill>
                <a:schemeClr val="dk1"/>
              </a:solidFill>
              <a:prstDash val="solid"/>
              <a:miter lim="800000"/>
              <a:headEnd len="sm" w="sm" type="none"/>
              <a:tailEnd len="sm" w="sm" type="none"/>
            </a:ln>
          </p:spPr>
        </p:cxnSp>
        <p:cxnSp>
          <p:nvCxnSpPr>
            <p:cNvPr id="24" name="Google Shape;24;p17"/>
            <p:cNvCxnSpPr/>
            <p:nvPr/>
          </p:nvCxnSpPr>
          <p:spPr>
            <a:xfrm>
              <a:off x="1787825" y="2273300"/>
              <a:ext cx="1023052" cy="548640"/>
            </a:xfrm>
            <a:prstGeom prst="straightConnector1">
              <a:avLst/>
            </a:prstGeom>
            <a:noFill/>
            <a:ln cap="rnd" cmpd="sng" w="101600">
              <a:solidFill>
                <a:schemeClr val="dk1"/>
              </a:solidFill>
              <a:prstDash val="solid"/>
              <a:miter lim="800000"/>
              <a:headEnd len="sm" w="sm" type="none"/>
              <a:tailEnd len="sm" w="sm" type="none"/>
            </a:ln>
          </p:spPr>
        </p:cxnSp>
        <p:grpSp>
          <p:nvGrpSpPr>
            <p:cNvPr id="25" name="Google Shape;25;p17"/>
            <p:cNvGrpSpPr/>
            <p:nvPr/>
          </p:nvGrpSpPr>
          <p:grpSpPr>
            <a:xfrm rot="10800000">
              <a:off x="2809142" y="2821940"/>
              <a:ext cx="2068161" cy="1762759"/>
              <a:chOff x="548642" y="2133600"/>
              <a:chExt cx="2068161" cy="1762759"/>
            </a:xfrm>
          </p:grpSpPr>
          <p:cxnSp>
            <p:nvCxnSpPr>
              <p:cNvPr id="26" name="Google Shape;26;p17"/>
              <p:cNvCxnSpPr/>
              <p:nvPr/>
            </p:nvCxnSpPr>
            <p:spPr>
              <a:xfrm flipH="1">
                <a:off x="548642" y="2133600"/>
                <a:ext cx="1023052" cy="548640"/>
              </a:xfrm>
              <a:prstGeom prst="straightConnector1">
                <a:avLst/>
              </a:prstGeom>
              <a:noFill/>
              <a:ln cap="rnd" cmpd="sng" w="101600">
                <a:solidFill>
                  <a:schemeClr val="dk1"/>
                </a:solidFill>
                <a:prstDash val="solid"/>
                <a:miter lim="800000"/>
                <a:headEnd len="sm" w="sm" type="none"/>
                <a:tailEnd len="sm" w="sm" type="none"/>
              </a:ln>
            </p:spPr>
          </p:cxnSp>
          <p:grpSp>
            <p:nvGrpSpPr>
              <p:cNvPr id="27" name="Google Shape;27;p17"/>
              <p:cNvGrpSpPr/>
              <p:nvPr/>
            </p:nvGrpSpPr>
            <p:grpSpPr>
              <a:xfrm flipH="1">
                <a:off x="1571694" y="2133600"/>
                <a:ext cx="1045109" cy="1762759"/>
                <a:chOff x="394504" y="2235200"/>
                <a:chExt cx="1045109" cy="1762759"/>
              </a:xfrm>
            </p:grpSpPr>
            <p:cxnSp>
              <p:nvCxnSpPr>
                <p:cNvPr id="28" name="Google Shape;28;p17"/>
                <p:cNvCxnSpPr/>
                <p:nvPr/>
              </p:nvCxnSpPr>
              <p:spPr>
                <a:xfrm flipH="1">
                  <a:off x="394504" y="2823211"/>
                  <a:ext cx="22057" cy="1174748"/>
                </a:xfrm>
                <a:prstGeom prst="straightConnector1">
                  <a:avLst/>
                </a:prstGeom>
                <a:noFill/>
                <a:ln cap="rnd" cmpd="sng" w="101600">
                  <a:solidFill>
                    <a:schemeClr val="dk1"/>
                  </a:solidFill>
                  <a:prstDash val="solid"/>
                  <a:miter lim="800000"/>
                  <a:headEnd len="sm" w="sm" type="none"/>
                  <a:tailEnd len="sm" w="sm" type="none"/>
                </a:ln>
              </p:spPr>
            </p:cxnSp>
            <p:cxnSp>
              <p:nvCxnSpPr>
                <p:cNvPr id="29" name="Google Shape;29;p17"/>
                <p:cNvCxnSpPr/>
                <p:nvPr/>
              </p:nvCxnSpPr>
              <p:spPr>
                <a:xfrm flipH="1">
                  <a:off x="416561" y="2235200"/>
                  <a:ext cx="1023052" cy="548640"/>
                </a:xfrm>
                <a:prstGeom prst="straightConnector1">
                  <a:avLst/>
                </a:prstGeom>
                <a:noFill/>
                <a:ln cap="rnd" cmpd="sng" w="101600">
                  <a:solidFill>
                    <a:schemeClr val="dk1"/>
                  </a:solidFill>
                  <a:prstDash val="solid"/>
                  <a:miter lim="800000"/>
                  <a:headEnd len="sm" w="sm" type="none"/>
                  <a:tailEnd len="sm" w="sm" type="none"/>
                </a:ln>
              </p:spPr>
            </p:cxnSp>
          </p:grpSp>
        </p:grpSp>
        <p:grpSp>
          <p:nvGrpSpPr>
            <p:cNvPr id="30" name="Google Shape;30;p17"/>
            <p:cNvGrpSpPr/>
            <p:nvPr/>
          </p:nvGrpSpPr>
          <p:grpSpPr>
            <a:xfrm>
              <a:off x="4877303" y="2273300"/>
              <a:ext cx="4114800" cy="2311399"/>
              <a:chOff x="546372" y="2133600"/>
              <a:chExt cx="4114800" cy="2311399"/>
            </a:xfrm>
          </p:grpSpPr>
          <p:grpSp>
            <p:nvGrpSpPr>
              <p:cNvPr id="31" name="Google Shape;31;p17"/>
              <p:cNvGrpSpPr/>
              <p:nvPr/>
            </p:nvGrpSpPr>
            <p:grpSpPr>
              <a:xfrm>
                <a:off x="546372" y="2133600"/>
                <a:ext cx="2048374" cy="1755137"/>
                <a:chOff x="546372" y="2133600"/>
                <a:chExt cx="2048374" cy="1755137"/>
              </a:xfrm>
            </p:grpSpPr>
            <p:grpSp>
              <p:nvGrpSpPr>
                <p:cNvPr id="32" name="Google Shape;32;p17"/>
                <p:cNvGrpSpPr/>
                <p:nvPr/>
              </p:nvGrpSpPr>
              <p:grpSpPr>
                <a:xfrm>
                  <a:off x="546372" y="2133600"/>
                  <a:ext cx="1025322" cy="1755137"/>
                  <a:chOff x="414292" y="2235200"/>
                  <a:chExt cx="1025322" cy="1755137"/>
                </a:xfrm>
              </p:grpSpPr>
              <p:cxnSp>
                <p:nvCxnSpPr>
                  <p:cNvPr id="33" name="Google Shape;33;p17"/>
                  <p:cNvCxnSpPr/>
                  <p:nvPr/>
                </p:nvCxnSpPr>
                <p:spPr>
                  <a:xfrm>
                    <a:off x="414292" y="2783840"/>
                    <a:ext cx="2268" cy="1206497"/>
                  </a:xfrm>
                  <a:prstGeom prst="straightConnector1">
                    <a:avLst/>
                  </a:prstGeom>
                  <a:noFill/>
                  <a:ln cap="rnd" cmpd="sng" w="101600">
                    <a:solidFill>
                      <a:schemeClr val="dk1"/>
                    </a:solidFill>
                    <a:prstDash val="solid"/>
                    <a:miter lim="800000"/>
                    <a:headEnd len="sm" w="sm" type="none"/>
                    <a:tailEnd len="sm" w="sm" type="none"/>
                  </a:ln>
                </p:spPr>
              </p:cxnSp>
              <p:cxnSp>
                <p:nvCxnSpPr>
                  <p:cNvPr id="34" name="Google Shape;34;p17"/>
                  <p:cNvCxnSpPr/>
                  <p:nvPr/>
                </p:nvCxnSpPr>
                <p:spPr>
                  <a:xfrm flipH="1">
                    <a:off x="416562" y="2235200"/>
                    <a:ext cx="1023052" cy="548640"/>
                  </a:xfrm>
                  <a:prstGeom prst="straightConnector1">
                    <a:avLst/>
                  </a:prstGeom>
                  <a:noFill/>
                  <a:ln cap="rnd" cmpd="sng" w="101600">
                    <a:solidFill>
                      <a:schemeClr val="dk1"/>
                    </a:solidFill>
                    <a:prstDash val="solid"/>
                    <a:miter lim="800000"/>
                    <a:headEnd len="sm" w="sm" type="none"/>
                    <a:tailEnd len="sm" w="sm" type="none"/>
                  </a:ln>
                </p:spPr>
              </p:cxnSp>
            </p:grpSp>
            <p:cxnSp>
              <p:nvCxnSpPr>
                <p:cNvPr id="35" name="Google Shape;35;p17"/>
                <p:cNvCxnSpPr/>
                <p:nvPr/>
              </p:nvCxnSpPr>
              <p:spPr>
                <a:xfrm>
                  <a:off x="1571694" y="2133600"/>
                  <a:ext cx="1023052" cy="548640"/>
                </a:xfrm>
                <a:prstGeom prst="straightConnector1">
                  <a:avLst/>
                </a:prstGeom>
                <a:noFill/>
                <a:ln cap="rnd" cmpd="sng" w="101600">
                  <a:solidFill>
                    <a:schemeClr val="dk1"/>
                  </a:solidFill>
                  <a:prstDash val="solid"/>
                  <a:miter lim="800000"/>
                  <a:headEnd len="sm" w="sm" type="none"/>
                  <a:tailEnd len="sm" w="sm" type="none"/>
                </a:ln>
              </p:spPr>
            </p:cxnSp>
          </p:grpSp>
          <p:grpSp>
            <p:nvGrpSpPr>
              <p:cNvPr id="36" name="Google Shape;36;p17"/>
              <p:cNvGrpSpPr/>
              <p:nvPr/>
            </p:nvGrpSpPr>
            <p:grpSpPr>
              <a:xfrm rot="10800000">
                <a:off x="2590206" y="2722878"/>
                <a:ext cx="2070966" cy="1722121"/>
                <a:chOff x="548642" y="2133600"/>
                <a:chExt cx="2070966" cy="1722121"/>
              </a:xfrm>
            </p:grpSpPr>
            <p:cxnSp>
              <p:nvCxnSpPr>
                <p:cNvPr id="37" name="Google Shape;37;p17"/>
                <p:cNvCxnSpPr/>
                <p:nvPr/>
              </p:nvCxnSpPr>
              <p:spPr>
                <a:xfrm flipH="1">
                  <a:off x="548642" y="2133600"/>
                  <a:ext cx="1023052" cy="548640"/>
                </a:xfrm>
                <a:prstGeom prst="straightConnector1">
                  <a:avLst/>
                </a:prstGeom>
                <a:noFill/>
                <a:ln cap="rnd" cmpd="sng" w="101600">
                  <a:solidFill>
                    <a:schemeClr val="dk1"/>
                  </a:solidFill>
                  <a:prstDash val="solid"/>
                  <a:miter lim="800000"/>
                  <a:headEnd len="sm" w="sm" type="none"/>
                  <a:tailEnd len="sm" w="sm" type="none"/>
                </a:ln>
              </p:spPr>
            </p:cxnSp>
            <p:grpSp>
              <p:nvGrpSpPr>
                <p:cNvPr id="38" name="Google Shape;38;p17"/>
                <p:cNvGrpSpPr/>
                <p:nvPr/>
              </p:nvGrpSpPr>
              <p:grpSpPr>
                <a:xfrm flipH="1">
                  <a:off x="1571694" y="2133600"/>
                  <a:ext cx="1047914" cy="1722121"/>
                  <a:chOff x="391699" y="2235200"/>
                  <a:chExt cx="1047914" cy="1722121"/>
                </a:xfrm>
              </p:grpSpPr>
              <p:cxnSp>
                <p:nvCxnSpPr>
                  <p:cNvPr id="39" name="Google Shape;39;p17"/>
                  <p:cNvCxnSpPr/>
                  <p:nvPr/>
                </p:nvCxnSpPr>
                <p:spPr>
                  <a:xfrm flipH="1">
                    <a:off x="391699" y="2791460"/>
                    <a:ext cx="29076" cy="1165861"/>
                  </a:xfrm>
                  <a:prstGeom prst="straightConnector1">
                    <a:avLst/>
                  </a:prstGeom>
                  <a:noFill/>
                  <a:ln cap="rnd" cmpd="sng" w="101600">
                    <a:solidFill>
                      <a:schemeClr val="dk1"/>
                    </a:solidFill>
                    <a:prstDash val="solid"/>
                    <a:miter lim="800000"/>
                    <a:headEnd len="sm" w="sm" type="none"/>
                    <a:tailEnd len="sm" w="sm" type="none"/>
                  </a:ln>
                </p:spPr>
              </p:cxnSp>
              <p:cxnSp>
                <p:nvCxnSpPr>
                  <p:cNvPr id="40" name="Google Shape;40;p17"/>
                  <p:cNvCxnSpPr/>
                  <p:nvPr/>
                </p:nvCxnSpPr>
                <p:spPr>
                  <a:xfrm flipH="1">
                    <a:off x="416561" y="2235200"/>
                    <a:ext cx="1023052" cy="548640"/>
                  </a:xfrm>
                  <a:prstGeom prst="straightConnector1">
                    <a:avLst/>
                  </a:prstGeom>
                  <a:noFill/>
                  <a:ln cap="rnd" cmpd="sng" w="101600">
                    <a:solidFill>
                      <a:schemeClr val="dk1"/>
                    </a:solidFill>
                    <a:prstDash val="solid"/>
                    <a:miter lim="800000"/>
                    <a:headEnd len="sm" w="sm" type="none"/>
                    <a:tailEnd len="sm" w="sm" type="none"/>
                  </a:ln>
                </p:spPr>
              </p:cxnSp>
            </p:grpSp>
          </p:grpSp>
        </p:grpSp>
        <p:grpSp>
          <p:nvGrpSpPr>
            <p:cNvPr id="41" name="Google Shape;41;p17"/>
            <p:cNvGrpSpPr/>
            <p:nvPr/>
          </p:nvGrpSpPr>
          <p:grpSpPr>
            <a:xfrm>
              <a:off x="8992103" y="2273300"/>
              <a:ext cx="2057152" cy="1851337"/>
              <a:chOff x="547757" y="2133600"/>
              <a:chExt cx="2057152" cy="1851337"/>
            </a:xfrm>
          </p:grpSpPr>
          <p:grpSp>
            <p:nvGrpSpPr>
              <p:cNvPr id="42" name="Google Shape;42;p17"/>
              <p:cNvGrpSpPr/>
              <p:nvPr/>
            </p:nvGrpSpPr>
            <p:grpSpPr>
              <a:xfrm>
                <a:off x="547757" y="2133600"/>
                <a:ext cx="1023937" cy="1762759"/>
                <a:chOff x="415677" y="2235200"/>
                <a:chExt cx="1023937" cy="1762759"/>
              </a:xfrm>
            </p:grpSpPr>
            <p:cxnSp>
              <p:nvCxnSpPr>
                <p:cNvPr id="43" name="Google Shape;43;p17"/>
                <p:cNvCxnSpPr/>
                <p:nvPr/>
              </p:nvCxnSpPr>
              <p:spPr>
                <a:xfrm>
                  <a:off x="415677" y="2783840"/>
                  <a:ext cx="1" cy="1214119"/>
                </a:xfrm>
                <a:prstGeom prst="straightConnector1">
                  <a:avLst/>
                </a:prstGeom>
                <a:noFill/>
                <a:ln cap="rnd" cmpd="sng" w="101600">
                  <a:solidFill>
                    <a:schemeClr val="dk1"/>
                  </a:solidFill>
                  <a:prstDash val="solid"/>
                  <a:miter lim="800000"/>
                  <a:headEnd len="sm" w="sm" type="none"/>
                  <a:tailEnd len="sm" w="sm" type="none"/>
                </a:ln>
              </p:spPr>
            </p:cxnSp>
            <p:cxnSp>
              <p:nvCxnSpPr>
                <p:cNvPr id="44" name="Google Shape;44;p17"/>
                <p:cNvCxnSpPr/>
                <p:nvPr/>
              </p:nvCxnSpPr>
              <p:spPr>
                <a:xfrm flipH="1">
                  <a:off x="416562" y="2235200"/>
                  <a:ext cx="1023052" cy="548640"/>
                </a:xfrm>
                <a:prstGeom prst="straightConnector1">
                  <a:avLst/>
                </a:prstGeom>
                <a:noFill/>
                <a:ln cap="rnd" cmpd="sng" w="101600">
                  <a:solidFill>
                    <a:schemeClr val="dk1"/>
                  </a:solidFill>
                  <a:prstDash val="solid"/>
                  <a:miter lim="800000"/>
                  <a:headEnd len="sm" w="sm" type="none"/>
                  <a:tailEnd len="sm" w="sm" type="none"/>
                </a:ln>
              </p:spPr>
            </p:cxnSp>
          </p:grpSp>
          <p:grpSp>
            <p:nvGrpSpPr>
              <p:cNvPr id="45" name="Google Shape;45;p17"/>
              <p:cNvGrpSpPr/>
              <p:nvPr/>
            </p:nvGrpSpPr>
            <p:grpSpPr>
              <a:xfrm flipH="1">
                <a:off x="1571694" y="2133600"/>
                <a:ext cx="1033215" cy="1851337"/>
                <a:chOff x="406398" y="2235200"/>
                <a:chExt cx="1033215" cy="1851337"/>
              </a:xfrm>
            </p:grpSpPr>
            <p:cxnSp>
              <p:nvCxnSpPr>
                <p:cNvPr id="46" name="Google Shape;46;p17"/>
                <p:cNvCxnSpPr/>
                <p:nvPr/>
              </p:nvCxnSpPr>
              <p:spPr>
                <a:xfrm flipH="1">
                  <a:off x="406398" y="2783840"/>
                  <a:ext cx="10163" cy="1302697"/>
                </a:xfrm>
                <a:prstGeom prst="straightConnector1">
                  <a:avLst/>
                </a:prstGeom>
                <a:noFill/>
                <a:ln cap="rnd" cmpd="sng" w="101600">
                  <a:solidFill>
                    <a:schemeClr val="dk1"/>
                  </a:solidFill>
                  <a:prstDash val="solid"/>
                  <a:miter lim="800000"/>
                  <a:headEnd len="sm" w="sm" type="none"/>
                  <a:tailEnd len="sm" w="sm" type="none"/>
                </a:ln>
              </p:spPr>
            </p:cxnSp>
            <p:cxnSp>
              <p:nvCxnSpPr>
                <p:cNvPr id="47" name="Google Shape;47;p17"/>
                <p:cNvCxnSpPr/>
                <p:nvPr/>
              </p:nvCxnSpPr>
              <p:spPr>
                <a:xfrm flipH="1">
                  <a:off x="416561" y="2235200"/>
                  <a:ext cx="1023052" cy="548640"/>
                </a:xfrm>
                <a:prstGeom prst="straightConnector1">
                  <a:avLst/>
                </a:prstGeom>
                <a:noFill/>
                <a:ln cap="rnd" cmpd="sng" w="101600">
                  <a:solidFill>
                    <a:schemeClr val="dk1"/>
                  </a:solidFill>
                  <a:prstDash val="solid"/>
                  <a:miter lim="800000"/>
                  <a:headEnd len="sm" w="sm" type="none"/>
                  <a:tailEnd len="sm" w="sm" type="none"/>
                </a:ln>
              </p:spPr>
            </p:cxnSp>
          </p:grpSp>
        </p:grpSp>
      </p:grpSp>
      <p:sp>
        <p:nvSpPr>
          <p:cNvPr id="48" name="Google Shape;48;p17"/>
          <p:cNvSpPr/>
          <p:nvPr/>
        </p:nvSpPr>
        <p:spPr>
          <a:xfrm>
            <a:off x="494904" y="3083284"/>
            <a:ext cx="342900" cy="342900"/>
          </a:xfrm>
          <a:prstGeom prst="ellipse">
            <a:avLst/>
          </a:prstGeom>
          <a:solidFill>
            <a:schemeClr val="lt1"/>
          </a:solidFill>
          <a:ln cap="flat" cmpd="sng" w="1016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49" name="Google Shape;49;p17"/>
          <p:cNvSpPr/>
          <p:nvPr/>
        </p:nvSpPr>
        <p:spPr>
          <a:xfrm>
            <a:off x="1258443" y="1701212"/>
            <a:ext cx="342900" cy="342900"/>
          </a:xfrm>
          <a:prstGeom prst="ellipse">
            <a:avLst/>
          </a:prstGeom>
          <a:solidFill>
            <a:schemeClr val="lt1"/>
          </a:solidFill>
          <a:ln cap="flat" cmpd="sng" w="1016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0" name="Google Shape;50;p17"/>
          <p:cNvSpPr/>
          <p:nvPr/>
        </p:nvSpPr>
        <p:spPr>
          <a:xfrm>
            <a:off x="2809564" y="3393803"/>
            <a:ext cx="342900" cy="342900"/>
          </a:xfrm>
          <a:prstGeom prst="ellipse">
            <a:avLst/>
          </a:prstGeom>
          <a:solidFill>
            <a:schemeClr val="lt1"/>
          </a:solidFill>
          <a:ln cap="flat" cmpd="sng" w="1016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1" name="Google Shape;51;p17"/>
          <p:cNvSpPr/>
          <p:nvPr/>
        </p:nvSpPr>
        <p:spPr>
          <a:xfrm>
            <a:off x="4349690" y="1701212"/>
            <a:ext cx="342900" cy="342900"/>
          </a:xfrm>
          <a:prstGeom prst="ellipse">
            <a:avLst/>
          </a:prstGeom>
          <a:solidFill>
            <a:schemeClr val="lt1"/>
          </a:solidFill>
          <a:ln cap="flat" cmpd="sng" w="1016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2" name="Google Shape;52;p17"/>
          <p:cNvSpPr/>
          <p:nvPr/>
        </p:nvSpPr>
        <p:spPr>
          <a:xfrm>
            <a:off x="5911570" y="3374750"/>
            <a:ext cx="342900" cy="342900"/>
          </a:xfrm>
          <a:prstGeom prst="ellipse">
            <a:avLst/>
          </a:prstGeom>
          <a:solidFill>
            <a:schemeClr val="lt1"/>
          </a:solidFill>
          <a:ln cap="flat" cmpd="sng" w="101600">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3" name="Google Shape;53;p17"/>
          <p:cNvSpPr/>
          <p:nvPr/>
        </p:nvSpPr>
        <p:spPr>
          <a:xfrm>
            <a:off x="7451696" y="1685018"/>
            <a:ext cx="342900" cy="342900"/>
          </a:xfrm>
          <a:prstGeom prst="ellipse">
            <a:avLst/>
          </a:prstGeom>
          <a:solidFill>
            <a:schemeClr val="lt1"/>
          </a:solidFill>
          <a:ln cap="flat" cmpd="sng" w="1016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4" name="Google Shape;54;p17"/>
          <p:cNvSpPr/>
          <p:nvPr/>
        </p:nvSpPr>
        <p:spPr>
          <a:xfrm>
            <a:off x="8203742" y="3075657"/>
            <a:ext cx="342900" cy="342900"/>
          </a:xfrm>
          <a:prstGeom prst="ellipse">
            <a:avLst/>
          </a:prstGeom>
          <a:solidFill>
            <a:schemeClr val="lt1"/>
          </a:solidFill>
          <a:ln cap="flat" cmpd="sng" w="1016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050" u="none" cap="none" strike="noStrike">
              <a:solidFill>
                <a:schemeClr val="lt1"/>
              </a:solidFill>
              <a:latin typeface="Arial"/>
              <a:ea typeface="Arial"/>
              <a:cs typeface="Arial"/>
              <a:sym typeface="Arial"/>
            </a:endParaRPr>
          </a:p>
        </p:txBody>
      </p:sp>
      <p:sp>
        <p:nvSpPr>
          <p:cNvPr id="55" name="Google Shape;55;p17"/>
          <p:cNvSpPr txBox="1"/>
          <p:nvPr>
            <p:ph type="title"/>
          </p:nvPr>
        </p:nvSpPr>
        <p:spPr>
          <a:xfrm>
            <a:off x="334052" y="155664"/>
            <a:ext cx="7886700" cy="483356"/>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6" name="Google Shape;56;p17"/>
          <p:cNvSpPr txBox="1"/>
          <p:nvPr/>
        </p:nvSpPr>
        <p:spPr>
          <a:xfrm>
            <a:off x="1037393" y="1190180"/>
            <a:ext cx="667110" cy="5078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2700" u="none" cap="none" strike="noStrike">
                <a:solidFill>
                  <a:schemeClr val="accent2"/>
                </a:solidFill>
                <a:latin typeface="Arial"/>
                <a:ea typeface="Arial"/>
                <a:cs typeface="Arial"/>
                <a:sym typeface="Arial"/>
              </a:rPr>
              <a:t>01</a:t>
            </a:r>
            <a:endParaRPr b="1" i="0" sz="1050" u="none" cap="none" strike="noStrike">
              <a:solidFill>
                <a:schemeClr val="accent2"/>
              </a:solidFill>
              <a:latin typeface="Arial"/>
              <a:ea typeface="Arial"/>
              <a:cs typeface="Arial"/>
              <a:sym typeface="Arial"/>
            </a:endParaRPr>
          </a:p>
        </p:txBody>
      </p:sp>
      <p:sp>
        <p:nvSpPr>
          <p:cNvPr id="57" name="Google Shape;57;p17"/>
          <p:cNvSpPr txBox="1"/>
          <p:nvPr/>
        </p:nvSpPr>
        <p:spPr>
          <a:xfrm>
            <a:off x="2637584" y="3751345"/>
            <a:ext cx="667110" cy="5078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2700" u="none" cap="none" strike="noStrike">
                <a:solidFill>
                  <a:schemeClr val="accent3"/>
                </a:solidFill>
                <a:latin typeface="Arial"/>
                <a:ea typeface="Arial"/>
                <a:cs typeface="Arial"/>
                <a:sym typeface="Arial"/>
              </a:rPr>
              <a:t>02</a:t>
            </a:r>
            <a:endParaRPr b="1" i="0" sz="1050" u="none" cap="none" strike="noStrike">
              <a:solidFill>
                <a:schemeClr val="accent3"/>
              </a:solidFill>
              <a:latin typeface="Arial"/>
              <a:ea typeface="Arial"/>
              <a:cs typeface="Arial"/>
              <a:sym typeface="Arial"/>
            </a:endParaRPr>
          </a:p>
        </p:txBody>
      </p:sp>
      <p:sp>
        <p:nvSpPr>
          <p:cNvPr id="58" name="Google Shape;58;p17"/>
          <p:cNvSpPr txBox="1"/>
          <p:nvPr/>
        </p:nvSpPr>
        <p:spPr>
          <a:xfrm>
            <a:off x="4180918" y="1195394"/>
            <a:ext cx="667110" cy="5078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2700" u="none" cap="none" strike="noStrike">
                <a:solidFill>
                  <a:schemeClr val="accent4"/>
                </a:solidFill>
                <a:latin typeface="Arial"/>
                <a:ea typeface="Arial"/>
                <a:cs typeface="Arial"/>
                <a:sym typeface="Arial"/>
              </a:rPr>
              <a:t>03</a:t>
            </a:r>
            <a:endParaRPr b="1" i="0" sz="1050" u="none" cap="none" strike="noStrike">
              <a:solidFill>
                <a:schemeClr val="accent4"/>
              </a:solidFill>
              <a:latin typeface="Arial"/>
              <a:ea typeface="Arial"/>
              <a:cs typeface="Arial"/>
              <a:sym typeface="Arial"/>
            </a:endParaRPr>
          </a:p>
        </p:txBody>
      </p:sp>
      <p:sp>
        <p:nvSpPr>
          <p:cNvPr id="59" name="Google Shape;59;p17"/>
          <p:cNvSpPr txBox="1"/>
          <p:nvPr/>
        </p:nvSpPr>
        <p:spPr>
          <a:xfrm>
            <a:off x="5742797" y="3736703"/>
            <a:ext cx="667110" cy="5078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2700" u="none" cap="none" strike="noStrike">
                <a:solidFill>
                  <a:schemeClr val="accent5"/>
                </a:solidFill>
                <a:latin typeface="Arial"/>
                <a:ea typeface="Arial"/>
                <a:cs typeface="Arial"/>
                <a:sym typeface="Arial"/>
              </a:rPr>
              <a:t>04</a:t>
            </a:r>
            <a:endParaRPr b="1" i="0" sz="1050" u="none" cap="none" strike="noStrike">
              <a:solidFill>
                <a:schemeClr val="accent5"/>
              </a:solidFill>
              <a:latin typeface="Arial"/>
              <a:ea typeface="Arial"/>
              <a:cs typeface="Arial"/>
              <a:sym typeface="Arial"/>
            </a:endParaRPr>
          </a:p>
        </p:txBody>
      </p:sp>
      <p:sp>
        <p:nvSpPr>
          <p:cNvPr id="60" name="Google Shape;60;p17"/>
          <p:cNvSpPr txBox="1"/>
          <p:nvPr/>
        </p:nvSpPr>
        <p:spPr>
          <a:xfrm>
            <a:off x="7272165" y="1165941"/>
            <a:ext cx="667110" cy="50783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2700" u="none" cap="none" strike="noStrike">
                <a:solidFill>
                  <a:schemeClr val="accent6"/>
                </a:solidFill>
                <a:latin typeface="Arial"/>
                <a:ea typeface="Arial"/>
                <a:cs typeface="Arial"/>
                <a:sym typeface="Arial"/>
              </a:rPr>
              <a:t>05</a:t>
            </a:r>
            <a:endParaRPr b="1" i="0" sz="1050" u="none" cap="none" strike="noStrike">
              <a:solidFill>
                <a:schemeClr val="accent6"/>
              </a:solidFill>
              <a:latin typeface="Arial"/>
              <a:ea typeface="Arial"/>
              <a:cs typeface="Arial"/>
              <a:sym typeface="Arial"/>
            </a:endParaRPr>
          </a:p>
        </p:txBody>
      </p:sp>
      <p:sp>
        <p:nvSpPr>
          <p:cNvPr id="61" name="Google Shape;61;p17"/>
          <p:cNvSpPr txBox="1"/>
          <p:nvPr>
            <p:ph idx="1" type="body"/>
          </p:nvPr>
        </p:nvSpPr>
        <p:spPr>
          <a:xfrm>
            <a:off x="661084" y="3457618"/>
            <a:ext cx="1551521" cy="29372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accent2"/>
              </a:buClr>
              <a:buSzPts val="1500"/>
              <a:buFont typeface="Arial"/>
              <a:buNone/>
              <a:defRPr b="0" i="0" sz="1500" u="none" cap="none" strike="noStrike">
                <a:solidFill>
                  <a:schemeClr val="accent2"/>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2" name="Google Shape;62;p17"/>
          <p:cNvSpPr txBox="1"/>
          <p:nvPr>
            <p:ph idx="2" type="body"/>
          </p:nvPr>
        </p:nvSpPr>
        <p:spPr>
          <a:xfrm>
            <a:off x="654132" y="3777612"/>
            <a:ext cx="1551521" cy="869674"/>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3" name="Google Shape;63;p17"/>
          <p:cNvSpPr txBox="1"/>
          <p:nvPr>
            <p:ph idx="3" type="body"/>
          </p:nvPr>
        </p:nvSpPr>
        <p:spPr>
          <a:xfrm>
            <a:off x="3748885" y="3457618"/>
            <a:ext cx="1551521" cy="29372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accent4"/>
              </a:buClr>
              <a:buSzPts val="1500"/>
              <a:buFont typeface="Arial"/>
              <a:buNone/>
              <a:defRPr b="0" i="0" sz="1500" u="none" cap="none" strike="noStrike">
                <a:solidFill>
                  <a:schemeClr val="accent4"/>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4" name="Google Shape;64;p17"/>
          <p:cNvSpPr txBox="1"/>
          <p:nvPr>
            <p:ph idx="4" type="body"/>
          </p:nvPr>
        </p:nvSpPr>
        <p:spPr>
          <a:xfrm>
            <a:off x="3741934" y="3777612"/>
            <a:ext cx="1551521" cy="869674"/>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5" name="Google Shape;65;p17"/>
          <p:cNvSpPr txBox="1"/>
          <p:nvPr>
            <p:ph idx="5" type="body"/>
          </p:nvPr>
        </p:nvSpPr>
        <p:spPr>
          <a:xfrm>
            <a:off x="6817005" y="3460108"/>
            <a:ext cx="1551521" cy="29372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accent6"/>
              </a:buClr>
              <a:buSzPts val="1500"/>
              <a:buFont typeface="Arial"/>
              <a:buNone/>
              <a:defRPr b="0" i="0" sz="1500" u="none" cap="none" strike="noStrike">
                <a:solidFill>
                  <a:schemeClr val="accent6"/>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6" name="Google Shape;66;p17"/>
          <p:cNvSpPr txBox="1"/>
          <p:nvPr>
            <p:ph idx="6" type="body"/>
          </p:nvPr>
        </p:nvSpPr>
        <p:spPr>
          <a:xfrm>
            <a:off x="6810054" y="3780102"/>
            <a:ext cx="1551521" cy="869674"/>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7" name="Google Shape;67;p17"/>
          <p:cNvSpPr txBox="1"/>
          <p:nvPr>
            <p:ph idx="7" type="body"/>
          </p:nvPr>
        </p:nvSpPr>
        <p:spPr>
          <a:xfrm>
            <a:off x="2224240" y="844762"/>
            <a:ext cx="1551521" cy="29372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accent3"/>
              </a:buClr>
              <a:buSzPts val="1500"/>
              <a:buFont typeface="Arial"/>
              <a:buNone/>
              <a:defRPr b="0" i="0" sz="1500" u="none" cap="none" strike="noStrike">
                <a:solidFill>
                  <a:schemeClr val="accent3"/>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8" name="Google Shape;68;p17"/>
          <p:cNvSpPr txBox="1"/>
          <p:nvPr>
            <p:ph idx="8" type="body"/>
          </p:nvPr>
        </p:nvSpPr>
        <p:spPr>
          <a:xfrm>
            <a:off x="2217289" y="1164756"/>
            <a:ext cx="1551521" cy="869674"/>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69" name="Google Shape;69;p17"/>
          <p:cNvSpPr txBox="1"/>
          <p:nvPr>
            <p:ph idx="9" type="body"/>
          </p:nvPr>
        </p:nvSpPr>
        <p:spPr>
          <a:xfrm>
            <a:off x="5347136" y="800230"/>
            <a:ext cx="1551521" cy="293726"/>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accent5"/>
              </a:buClr>
              <a:buSzPts val="1500"/>
              <a:buFont typeface="Arial"/>
              <a:buNone/>
              <a:defRPr b="0" i="0" sz="1500" u="none" cap="none" strike="noStrike">
                <a:solidFill>
                  <a:schemeClr val="accent5"/>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70" name="Google Shape;70;p17"/>
          <p:cNvSpPr txBox="1"/>
          <p:nvPr>
            <p:ph idx="13" type="body"/>
          </p:nvPr>
        </p:nvSpPr>
        <p:spPr>
          <a:xfrm>
            <a:off x="5340185" y="1120223"/>
            <a:ext cx="1551521" cy="869674"/>
          </a:xfrm>
          <a:prstGeom prst="rect">
            <a:avLst/>
          </a:prstGeom>
          <a:noFill/>
          <a:ln>
            <a:noFill/>
          </a:ln>
        </p:spPr>
        <p:txBody>
          <a:bodyPr anchorCtr="0" anchor="t"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1" name="Shape 71"/>
        <p:cNvGrpSpPr/>
        <p:nvPr/>
      </p:nvGrpSpPr>
      <p:grpSpPr>
        <a:xfrm>
          <a:off x="0" y="0"/>
          <a:ext cx="0" cy="0"/>
          <a:chOff x="0" y="0"/>
          <a:chExt cx="0" cy="0"/>
        </a:xfrm>
      </p:grpSpPr>
      <p:sp>
        <p:nvSpPr>
          <p:cNvPr id="72" name="Google Shape;72;p18"/>
          <p:cNvSpPr txBox="1"/>
          <p:nvPr>
            <p:ph idx="10" type="dt"/>
          </p:nvPr>
        </p:nvSpPr>
        <p:spPr>
          <a:xfrm>
            <a:off x="628650" y="4767264"/>
            <a:ext cx="2057400" cy="273844"/>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73" name="Google Shape;73;p18"/>
          <p:cNvSpPr txBox="1"/>
          <p:nvPr>
            <p:ph idx="11" type="ftr"/>
          </p:nvPr>
        </p:nvSpPr>
        <p:spPr>
          <a:xfrm>
            <a:off x="3028951" y="4767264"/>
            <a:ext cx="3086100" cy="273844"/>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74" name="Google Shape;74;p18"/>
          <p:cNvSpPr txBox="1"/>
          <p:nvPr>
            <p:ph idx="12" type="sldNum"/>
          </p:nvPr>
        </p:nvSpPr>
        <p:spPr>
          <a:xfrm>
            <a:off x="6457950" y="4767264"/>
            <a:ext cx="2057400" cy="273844"/>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
        <p:nvSpPr>
          <p:cNvPr id="75" name="Google Shape;75;p18"/>
          <p:cNvSpPr txBox="1"/>
          <p:nvPr>
            <p:ph idx="1" type="body"/>
          </p:nvPr>
        </p:nvSpPr>
        <p:spPr>
          <a:xfrm>
            <a:off x="2127052" y="1907288"/>
            <a:ext cx="4889897" cy="1328926"/>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2100"/>
              <a:buFont typeface="Arial"/>
              <a:buNone/>
              <a:defRPr b="1" i="0" sz="2100" u="none" cap="none" strike="noStrike">
                <a:solidFill>
                  <a:schemeClr val="dk1"/>
                </a:solidFill>
                <a:latin typeface="Arial"/>
                <a:ea typeface="Arial"/>
                <a:cs typeface="Arial"/>
                <a:sym typeface="Arial"/>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76" name="Google Shape;76;p18"/>
          <p:cNvSpPr txBox="1"/>
          <p:nvPr>
            <p:ph type="title"/>
          </p:nvPr>
        </p:nvSpPr>
        <p:spPr>
          <a:xfrm>
            <a:off x="334052" y="155664"/>
            <a:ext cx="7886700" cy="483356"/>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18.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22.png"/><Relationship Id="rId5"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jp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jpg"/><Relationship Id="rId4" Type="http://schemas.openxmlformats.org/officeDocument/2006/relationships/image" Target="../media/image11.png"/><Relationship Id="rId5"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14.png"/><Relationship Id="rId5" Type="http://schemas.openxmlformats.org/officeDocument/2006/relationships/image" Target="../media/image8.png"/><Relationship Id="rId6"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image" Target="../media/image12.png"/><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image" Target="../media/image15.jpg"/><Relationship Id="rId5"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
          <p:cNvPicPr preferRelativeResize="0"/>
          <p:nvPr/>
        </p:nvPicPr>
        <p:blipFill rotWithShape="1">
          <a:blip r:embed="rId3">
            <a:alphaModFix/>
          </a:blip>
          <a:srcRect b="285" l="0" r="1" t="0"/>
          <a:stretch/>
        </p:blipFill>
        <p:spPr>
          <a:xfrm>
            <a:off x="-2285" y="7"/>
            <a:ext cx="9143999" cy="5143493"/>
          </a:xfrm>
          <a:prstGeom prst="rect">
            <a:avLst/>
          </a:prstGeom>
          <a:noFill/>
          <a:ln>
            <a:noFill/>
          </a:ln>
        </p:spPr>
      </p:pic>
      <p:sp>
        <p:nvSpPr>
          <p:cNvPr id="82" name="Google Shape;82;p1"/>
          <p:cNvSpPr txBox="1"/>
          <p:nvPr>
            <p:ph type="title"/>
          </p:nvPr>
        </p:nvSpPr>
        <p:spPr>
          <a:xfrm>
            <a:off x="482600" y="482600"/>
            <a:ext cx="8178900" cy="2351100"/>
          </a:xfrm>
          <a:prstGeom prst="rect">
            <a:avLst/>
          </a:prstGeom>
          <a:noFill/>
          <a:ln>
            <a:noFill/>
          </a:ln>
          <a:effectLst>
            <a:outerShdw blurRad="50800" rotWithShape="0" algn="tl" dir="2700000" dist="38100">
              <a:srgbClr val="000000">
                <a:alpha val="40000"/>
              </a:srgbClr>
            </a:outerShdw>
          </a:effectLst>
        </p:spPr>
        <p:txBody>
          <a:bodyPr anchorCtr="0" anchor="b" bIns="34275" lIns="68575" spcFirstLastPara="1" rIns="68575" wrap="square" tIns="34275">
            <a:normAutofit/>
          </a:bodyPr>
          <a:lstStyle/>
          <a:p>
            <a:pPr indent="0" lvl="0" marL="76200" rtl="0" algn="ctr">
              <a:lnSpc>
                <a:spcPct val="115000"/>
              </a:lnSpc>
              <a:spcBef>
                <a:spcPts val="2000"/>
              </a:spcBef>
              <a:spcAft>
                <a:spcPts val="0"/>
              </a:spcAft>
              <a:buClr>
                <a:schemeClr val="dk1"/>
              </a:buClr>
              <a:buSzPts val="1100"/>
              <a:buFont typeface="Arial"/>
              <a:buNone/>
            </a:pPr>
            <a:r>
              <a:rPr b="1" lang="en" sz="5700"/>
              <a:t>KPI Prediction Tool: </a:t>
            </a:r>
            <a:endParaRPr b="1" sz="5700"/>
          </a:p>
          <a:p>
            <a:pPr indent="0" lvl="0" marL="76200" rtl="0" algn="ctr">
              <a:lnSpc>
                <a:spcPct val="115000"/>
              </a:lnSpc>
              <a:spcBef>
                <a:spcPts val="2000"/>
              </a:spcBef>
              <a:spcAft>
                <a:spcPts val="600"/>
              </a:spcAft>
              <a:buClr>
                <a:schemeClr val="dk1"/>
              </a:buClr>
              <a:buSzPts val="1100"/>
              <a:buFont typeface="Arial"/>
              <a:buNone/>
            </a:pPr>
            <a:r>
              <a:rPr b="1" lang="en" sz="4300"/>
              <a:t>A Look Into The Future </a:t>
            </a:r>
            <a:endParaRPr sz="6800"/>
          </a:p>
        </p:txBody>
      </p:sp>
      <p:pic>
        <p:nvPicPr>
          <p:cNvPr id="83" name="Google Shape;83;p1"/>
          <p:cNvPicPr preferRelativeResize="0"/>
          <p:nvPr/>
        </p:nvPicPr>
        <p:blipFill>
          <a:blip r:embed="rId4">
            <a:alphaModFix/>
          </a:blip>
          <a:stretch>
            <a:fillRect/>
          </a:stretch>
        </p:blipFill>
        <p:spPr>
          <a:xfrm>
            <a:off x="2839975" y="2980375"/>
            <a:ext cx="3459502" cy="2163125"/>
          </a:xfrm>
          <a:prstGeom prst="rect">
            <a:avLst/>
          </a:prstGeom>
          <a:noFill/>
          <a:ln>
            <a:noFill/>
          </a:ln>
        </p:spPr>
      </p:pic>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7"/>
          <p:cNvSpPr txBox="1"/>
          <p:nvPr>
            <p:ph type="title"/>
          </p:nvPr>
        </p:nvSpPr>
        <p:spPr>
          <a:xfrm>
            <a:off x="334052" y="155664"/>
            <a:ext cx="7886700" cy="48335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Arial"/>
              <a:buNone/>
            </a:pPr>
            <a:r>
              <a:rPr b="1" lang="en"/>
              <a:t>Pathway to Success</a:t>
            </a:r>
            <a:endParaRPr b="1"/>
          </a:p>
        </p:txBody>
      </p:sp>
      <p:sp>
        <p:nvSpPr>
          <p:cNvPr id="172" name="Google Shape;172;p7" title="Icon of a woman"/>
          <p:cNvSpPr/>
          <p:nvPr/>
        </p:nvSpPr>
        <p:spPr>
          <a:xfrm>
            <a:off x="1202012" y="2479164"/>
            <a:ext cx="458391" cy="491728"/>
          </a:xfrm>
          <a:custGeom>
            <a:rect b="b" l="l" r="r" t="t"/>
            <a:pathLst>
              <a:path extrusionOk="0" h="656790" w="612512">
                <a:moveTo>
                  <a:pt x="289106" y="5535"/>
                </a:moveTo>
                <a:cubicBezTo>
                  <a:pt x="134133" y="5535"/>
                  <a:pt x="37460" y="102208"/>
                  <a:pt x="37460" y="257181"/>
                </a:cubicBezTo>
                <a:cubicBezTo>
                  <a:pt x="37460" y="279320"/>
                  <a:pt x="40411" y="301459"/>
                  <a:pt x="43363" y="324336"/>
                </a:cubicBezTo>
                <a:cubicBezTo>
                  <a:pt x="52219" y="387063"/>
                  <a:pt x="61074" y="452742"/>
                  <a:pt x="8679" y="522849"/>
                </a:cubicBezTo>
                <a:cubicBezTo>
                  <a:pt x="6465" y="525801"/>
                  <a:pt x="4989" y="529491"/>
                  <a:pt x="5727" y="533181"/>
                </a:cubicBezTo>
                <a:cubicBezTo>
                  <a:pt x="6465" y="536871"/>
                  <a:pt x="8679" y="540561"/>
                  <a:pt x="11631" y="542774"/>
                </a:cubicBezTo>
                <a:cubicBezTo>
                  <a:pt x="13845" y="544250"/>
                  <a:pt x="70668" y="581149"/>
                  <a:pt x="199074" y="595170"/>
                </a:cubicBezTo>
                <a:cubicBezTo>
                  <a:pt x="231545" y="634282"/>
                  <a:pt x="269181" y="656421"/>
                  <a:pt x="305341" y="656421"/>
                </a:cubicBezTo>
                <a:cubicBezTo>
                  <a:pt x="341501" y="656421"/>
                  <a:pt x="379138" y="635020"/>
                  <a:pt x="412347" y="595170"/>
                </a:cubicBezTo>
                <a:cubicBezTo>
                  <a:pt x="541491" y="581149"/>
                  <a:pt x="601266" y="544250"/>
                  <a:pt x="603480" y="542774"/>
                </a:cubicBezTo>
                <a:cubicBezTo>
                  <a:pt x="607170" y="540561"/>
                  <a:pt x="608646" y="536871"/>
                  <a:pt x="609384" y="533181"/>
                </a:cubicBezTo>
                <a:cubicBezTo>
                  <a:pt x="610122" y="529491"/>
                  <a:pt x="609384" y="525063"/>
                  <a:pt x="606432" y="522111"/>
                </a:cubicBezTo>
                <a:cubicBezTo>
                  <a:pt x="553298" y="454218"/>
                  <a:pt x="560678" y="396657"/>
                  <a:pt x="568057" y="335406"/>
                </a:cubicBezTo>
                <a:cubicBezTo>
                  <a:pt x="571009" y="313267"/>
                  <a:pt x="573961" y="291128"/>
                  <a:pt x="573961" y="267513"/>
                </a:cubicBezTo>
                <a:cubicBezTo>
                  <a:pt x="573961" y="175267"/>
                  <a:pt x="532635" y="66786"/>
                  <a:pt x="416036" y="63096"/>
                </a:cubicBezTo>
                <a:cubicBezTo>
                  <a:pt x="369545" y="15866"/>
                  <a:pt x="321577" y="5535"/>
                  <a:pt x="289106" y="5535"/>
                </a:cubicBezTo>
                <a:close/>
                <a:moveTo>
                  <a:pt x="404229" y="223235"/>
                </a:moveTo>
                <a:cubicBezTo>
                  <a:pt x="424892" y="245374"/>
                  <a:pt x="463266" y="297032"/>
                  <a:pt x="463266" y="378208"/>
                </a:cubicBezTo>
                <a:cubicBezTo>
                  <a:pt x="463266" y="486689"/>
                  <a:pt x="395373" y="573769"/>
                  <a:pt x="395373" y="574507"/>
                </a:cubicBezTo>
                <a:cubicBezTo>
                  <a:pt x="395373" y="574507"/>
                  <a:pt x="395373" y="574507"/>
                  <a:pt x="395373" y="575245"/>
                </a:cubicBezTo>
                <a:cubicBezTo>
                  <a:pt x="367330" y="609929"/>
                  <a:pt x="336336" y="629854"/>
                  <a:pt x="307555" y="629854"/>
                </a:cubicBezTo>
                <a:cubicBezTo>
                  <a:pt x="278774" y="629854"/>
                  <a:pt x="247780" y="610667"/>
                  <a:pt x="219737" y="575245"/>
                </a:cubicBezTo>
                <a:cubicBezTo>
                  <a:pt x="219737" y="575245"/>
                  <a:pt x="219737" y="575245"/>
                  <a:pt x="218999" y="574507"/>
                </a:cubicBezTo>
                <a:cubicBezTo>
                  <a:pt x="218261" y="573769"/>
                  <a:pt x="151844" y="510304"/>
                  <a:pt x="151844" y="417320"/>
                </a:cubicBezTo>
                <a:cubicBezTo>
                  <a:pt x="151844" y="346475"/>
                  <a:pt x="212357" y="331716"/>
                  <a:pt x="266229" y="318433"/>
                </a:cubicBezTo>
                <a:cubicBezTo>
                  <a:pt x="277299" y="315481"/>
                  <a:pt x="287630" y="313267"/>
                  <a:pt x="297223" y="310315"/>
                </a:cubicBezTo>
                <a:cubicBezTo>
                  <a:pt x="360689" y="290390"/>
                  <a:pt x="390945" y="248326"/>
                  <a:pt x="404229" y="223235"/>
                </a:cubicBezTo>
                <a:close/>
                <a:moveTo>
                  <a:pt x="229331" y="373780"/>
                </a:moveTo>
                <a:cubicBezTo>
                  <a:pt x="217523" y="373780"/>
                  <a:pt x="207930" y="383374"/>
                  <a:pt x="207930" y="395181"/>
                </a:cubicBezTo>
                <a:cubicBezTo>
                  <a:pt x="207930" y="406989"/>
                  <a:pt x="217523" y="416582"/>
                  <a:pt x="229331" y="416582"/>
                </a:cubicBezTo>
                <a:cubicBezTo>
                  <a:pt x="241138" y="416582"/>
                  <a:pt x="250732" y="406989"/>
                  <a:pt x="250732" y="395181"/>
                </a:cubicBezTo>
                <a:cubicBezTo>
                  <a:pt x="249994" y="383374"/>
                  <a:pt x="241138" y="373780"/>
                  <a:pt x="229331" y="373780"/>
                </a:cubicBezTo>
                <a:close/>
                <a:moveTo>
                  <a:pt x="385042" y="373780"/>
                </a:moveTo>
                <a:cubicBezTo>
                  <a:pt x="373234" y="373780"/>
                  <a:pt x="363640" y="383374"/>
                  <a:pt x="363640" y="395181"/>
                </a:cubicBezTo>
                <a:cubicBezTo>
                  <a:pt x="363640" y="406989"/>
                  <a:pt x="373234" y="416582"/>
                  <a:pt x="385042" y="416582"/>
                </a:cubicBezTo>
                <a:cubicBezTo>
                  <a:pt x="396849" y="416582"/>
                  <a:pt x="406443" y="406989"/>
                  <a:pt x="406443" y="395181"/>
                </a:cubicBezTo>
                <a:cubicBezTo>
                  <a:pt x="406443" y="383374"/>
                  <a:pt x="396849" y="373780"/>
                  <a:pt x="385042" y="37378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73" name="Google Shape;173;p7"/>
          <p:cNvSpPr txBox="1"/>
          <p:nvPr>
            <p:ph idx="1" type="body"/>
          </p:nvPr>
        </p:nvSpPr>
        <p:spPr>
          <a:xfrm>
            <a:off x="661084" y="3457618"/>
            <a:ext cx="1551521" cy="293726"/>
          </a:xfrm>
          <a:prstGeom prst="rect">
            <a:avLst/>
          </a:prstGeom>
          <a:noFill/>
          <a:ln>
            <a:noFill/>
          </a:ln>
        </p:spPr>
        <p:txBody>
          <a:bodyPr anchorCtr="0" anchor="t" bIns="45700" lIns="91425" spcFirstLastPara="1" rIns="91425" wrap="square" tIns="45700">
            <a:normAutofit lnSpcReduction="10000"/>
          </a:bodyPr>
          <a:lstStyle/>
          <a:p>
            <a:pPr indent="0" lvl="0" marL="0" rtl="0" algn="ctr">
              <a:lnSpc>
                <a:spcPct val="90000"/>
              </a:lnSpc>
              <a:spcBef>
                <a:spcPts val="0"/>
              </a:spcBef>
              <a:spcAft>
                <a:spcPts val="0"/>
              </a:spcAft>
              <a:buClr>
                <a:schemeClr val="accent2"/>
              </a:buClr>
              <a:buSzPts val="1500"/>
              <a:buNone/>
            </a:pPr>
            <a:r>
              <a:rPr lang="en"/>
              <a:t>Data Wrangling</a:t>
            </a:r>
            <a:endParaRPr/>
          </a:p>
        </p:txBody>
      </p:sp>
      <p:sp>
        <p:nvSpPr>
          <p:cNvPr id="174" name="Google Shape;174;p7"/>
          <p:cNvSpPr txBox="1"/>
          <p:nvPr>
            <p:ph idx="7" type="body"/>
          </p:nvPr>
        </p:nvSpPr>
        <p:spPr>
          <a:xfrm>
            <a:off x="2160984" y="1427111"/>
            <a:ext cx="1551521" cy="293726"/>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accent3"/>
              </a:buClr>
              <a:buSzPts val="1500"/>
              <a:buNone/>
            </a:pPr>
            <a:r>
              <a:rPr lang="en"/>
              <a:t>Feature Engineering</a:t>
            </a:r>
            <a:endParaRPr/>
          </a:p>
        </p:txBody>
      </p:sp>
      <p:sp>
        <p:nvSpPr>
          <p:cNvPr id="175" name="Google Shape;175;p7" title="Icon of a man"/>
          <p:cNvSpPr/>
          <p:nvPr/>
        </p:nvSpPr>
        <p:spPr>
          <a:xfrm>
            <a:off x="2799689" y="2381769"/>
            <a:ext cx="342900" cy="497681"/>
          </a:xfrm>
          <a:custGeom>
            <a:rect b="b" l="l" r="r" t="t"/>
            <a:pathLst>
              <a:path extrusionOk="0" h="664170" w="457539">
                <a:moveTo>
                  <a:pt x="226707" y="5535"/>
                </a:moveTo>
                <a:cubicBezTo>
                  <a:pt x="217851" y="5535"/>
                  <a:pt x="208996" y="5535"/>
                  <a:pt x="200878" y="6273"/>
                </a:cubicBezTo>
                <a:cubicBezTo>
                  <a:pt x="200140" y="6273"/>
                  <a:pt x="198664" y="6273"/>
                  <a:pt x="197926" y="7011"/>
                </a:cubicBezTo>
                <a:cubicBezTo>
                  <a:pt x="190546" y="7749"/>
                  <a:pt x="183167" y="8487"/>
                  <a:pt x="176525" y="9962"/>
                </a:cubicBezTo>
                <a:cubicBezTo>
                  <a:pt x="169145" y="11438"/>
                  <a:pt x="161766" y="12914"/>
                  <a:pt x="154386" y="14390"/>
                </a:cubicBezTo>
                <a:lnTo>
                  <a:pt x="153648" y="15128"/>
                </a:lnTo>
                <a:cubicBezTo>
                  <a:pt x="138889" y="18818"/>
                  <a:pt x="124867" y="23984"/>
                  <a:pt x="112322" y="29888"/>
                </a:cubicBezTo>
                <a:cubicBezTo>
                  <a:pt x="99038" y="35791"/>
                  <a:pt x="87969" y="43909"/>
                  <a:pt x="76899" y="52765"/>
                </a:cubicBezTo>
                <a:cubicBezTo>
                  <a:pt x="71734" y="57192"/>
                  <a:pt x="66568" y="61620"/>
                  <a:pt x="62140" y="66786"/>
                </a:cubicBezTo>
                <a:cubicBezTo>
                  <a:pt x="42953" y="85973"/>
                  <a:pt x="28932" y="109588"/>
                  <a:pt x="19338" y="136893"/>
                </a:cubicBezTo>
                <a:cubicBezTo>
                  <a:pt x="17124" y="143534"/>
                  <a:pt x="14910" y="150176"/>
                  <a:pt x="13434" y="157556"/>
                </a:cubicBezTo>
                <a:cubicBezTo>
                  <a:pt x="11958" y="164198"/>
                  <a:pt x="10482" y="170839"/>
                  <a:pt x="9745" y="177481"/>
                </a:cubicBezTo>
                <a:cubicBezTo>
                  <a:pt x="9007" y="181909"/>
                  <a:pt x="8269" y="186337"/>
                  <a:pt x="8269" y="190764"/>
                </a:cubicBezTo>
                <a:cubicBezTo>
                  <a:pt x="7531" y="194454"/>
                  <a:pt x="7531" y="197406"/>
                  <a:pt x="6793" y="201096"/>
                </a:cubicBezTo>
                <a:cubicBezTo>
                  <a:pt x="6055" y="209213"/>
                  <a:pt x="6055" y="218069"/>
                  <a:pt x="6055" y="226925"/>
                </a:cubicBezTo>
                <a:cubicBezTo>
                  <a:pt x="6055" y="234304"/>
                  <a:pt x="7531" y="243160"/>
                  <a:pt x="9007" y="252754"/>
                </a:cubicBezTo>
                <a:cubicBezTo>
                  <a:pt x="10482" y="263085"/>
                  <a:pt x="12697" y="274893"/>
                  <a:pt x="14910" y="286700"/>
                </a:cubicBezTo>
                <a:cubicBezTo>
                  <a:pt x="17124" y="297032"/>
                  <a:pt x="19338" y="307363"/>
                  <a:pt x="22290" y="316957"/>
                </a:cubicBezTo>
                <a:cubicBezTo>
                  <a:pt x="22290" y="317695"/>
                  <a:pt x="23028" y="319171"/>
                  <a:pt x="23028" y="320646"/>
                </a:cubicBezTo>
                <a:cubicBezTo>
                  <a:pt x="24504" y="327288"/>
                  <a:pt x="26718" y="333192"/>
                  <a:pt x="28194" y="339096"/>
                </a:cubicBezTo>
                <a:cubicBezTo>
                  <a:pt x="23766" y="342785"/>
                  <a:pt x="20076" y="344999"/>
                  <a:pt x="15648" y="350903"/>
                </a:cubicBezTo>
                <a:cubicBezTo>
                  <a:pt x="9007" y="361235"/>
                  <a:pt x="3841" y="375994"/>
                  <a:pt x="6055" y="393705"/>
                </a:cubicBezTo>
                <a:cubicBezTo>
                  <a:pt x="11958" y="444625"/>
                  <a:pt x="43691" y="462336"/>
                  <a:pt x="54023" y="467502"/>
                </a:cubicBezTo>
                <a:cubicBezTo>
                  <a:pt x="57712" y="491117"/>
                  <a:pt x="70258" y="520635"/>
                  <a:pt x="90183" y="550154"/>
                </a:cubicBezTo>
                <a:cubicBezTo>
                  <a:pt x="111584" y="581887"/>
                  <a:pt x="141103" y="612881"/>
                  <a:pt x="177263" y="630592"/>
                </a:cubicBezTo>
                <a:cubicBezTo>
                  <a:pt x="178001" y="630592"/>
                  <a:pt x="178739" y="631330"/>
                  <a:pt x="178739" y="632068"/>
                </a:cubicBezTo>
                <a:cubicBezTo>
                  <a:pt x="192023" y="647566"/>
                  <a:pt x="209733" y="658635"/>
                  <a:pt x="231872" y="658635"/>
                </a:cubicBezTo>
                <a:cubicBezTo>
                  <a:pt x="253274" y="658635"/>
                  <a:pt x="271723" y="647566"/>
                  <a:pt x="285006" y="632068"/>
                </a:cubicBezTo>
                <a:cubicBezTo>
                  <a:pt x="285744" y="632068"/>
                  <a:pt x="286482" y="631330"/>
                  <a:pt x="286482" y="630592"/>
                </a:cubicBezTo>
                <a:cubicBezTo>
                  <a:pt x="322643" y="612881"/>
                  <a:pt x="351423" y="582625"/>
                  <a:pt x="372824" y="550154"/>
                </a:cubicBezTo>
                <a:cubicBezTo>
                  <a:pt x="392750" y="520635"/>
                  <a:pt x="404557" y="491117"/>
                  <a:pt x="408984" y="467502"/>
                </a:cubicBezTo>
                <a:cubicBezTo>
                  <a:pt x="419316" y="462336"/>
                  <a:pt x="451787" y="444625"/>
                  <a:pt x="458428" y="393705"/>
                </a:cubicBezTo>
                <a:cubicBezTo>
                  <a:pt x="460642" y="375994"/>
                  <a:pt x="455477" y="361235"/>
                  <a:pt x="448097" y="350903"/>
                </a:cubicBezTo>
                <a:cubicBezTo>
                  <a:pt x="443669" y="344999"/>
                  <a:pt x="439979" y="342785"/>
                  <a:pt x="435552" y="339096"/>
                </a:cubicBezTo>
                <a:cubicBezTo>
                  <a:pt x="437765" y="331716"/>
                  <a:pt x="440717" y="323598"/>
                  <a:pt x="442931" y="314005"/>
                </a:cubicBezTo>
                <a:cubicBezTo>
                  <a:pt x="442931" y="313267"/>
                  <a:pt x="442931" y="312529"/>
                  <a:pt x="443669" y="312529"/>
                </a:cubicBezTo>
                <a:cubicBezTo>
                  <a:pt x="443669" y="311791"/>
                  <a:pt x="444407" y="310315"/>
                  <a:pt x="444407" y="309577"/>
                </a:cubicBezTo>
                <a:cubicBezTo>
                  <a:pt x="446621" y="299983"/>
                  <a:pt x="448835" y="289652"/>
                  <a:pt x="450311" y="280058"/>
                </a:cubicBezTo>
                <a:cubicBezTo>
                  <a:pt x="452525" y="268989"/>
                  <a:pt x="454738" y="257919"/>
                  <a:pt x="455477" y="247588"/>
                </a:cubicBezTo>
                <a:cubicBezTo>
                  <a:pt x="456215" y="244636"/>
                  <a:pt x="456215" y="241684"/>
                  <a:pt x="456215" y="237994"/>
                </a:cubicBezTo>
                <a:cubicBezTo>
                  <a:pt x="456952" y="232090"/>
                  <a:pt x="456952" y="226925"/>
                  <a:pt x="457691" y="221021"/>
                </a:cubicBezTo>
                <a:cubicBezTo>
                  <a:pt x="457691" y="215117"/>
                  <a:pt x="458428" y="209951"/>
                  <a:pt x="458428" y="204786"/>
                </a:cubicBezTo>
                <a:cubicBezTo>
                  <a:pt x="458428" y="201096"/>
                  <a:pt x="458428" y="196668"/>
                  <a:pt x="457691" y="192240"/>
                </a:cubicBezTo>
                <a:cubicBezTo>
                  <a:pt x="457691" y="191502"/>
                  <a:pt x="457691" y="190764"/>
                  <a:pt x="457691" y="190764"/>
                </a:cubicBezTo>
                <a:cubicBezTo>
                  <a:pt x="457691" y="187074"/>
                  <a:pt x="456952" y="184123"/>
                  <a:pt x="456215" y="180433"/>
                </a:cubicBezTo>
                <a:cubicBezTo>
                  <a:pt x="456215" y="178219"/>
                  <a:pt x="455477" y="176005"/>
                  <a:pt x="455477" y="174529"/>
                </a:cubicBezTo>
                <a:cubicBezTo>
                  <a:pt x="455477" y="172315"/>
                  <a:pt x="454738" y="170101"/>
                  <a:pt x="454738" y="168625"/>
                </a:cubicBezTo>
                <a:cubicBezTo>
                  <a:pt x="454738" y="167149"/>
                  <a:pt x="454001" y="165673"/>
                  <a:pt x="454001" y="163460"/>
                </a:cubicBezTo>
                <a:cubicBezTo>
                  <a:pt x="453262" y="161246"/>
                  <a:pt x="452525" y="159032"/>
                  <a:pt x="452525" y="156080"/>
                </a:cubicBezTo>
                <a:cubicBezTo>
                  <a:pt x="451787" y="154604"/>
                  <a:pt x="451787" y="153128"/>
                  <a:pt x="451049" y="151652"/>
                </a:cubicBezTo>
                <a:cubicBezTo>
                  <a:pt x="450311" y="149438"/>
                  <a:pt x="449573" y="146486"/>
                  <a:pt x="448835" y="144272"/>
                </a:cubicBezTo>
                <a:cubicBezTo>
                  <a:pt x="448097" y="142796"/>
                  <a:pt x="448097" y="141321"/>
                  <a:pt x="447359" y="140583"/>
                </a:cubicBezTo>
                <a:cubicBezTo>
                  <a:pt x="446621" y="138369"/>
                  <a:pt x="445145" y="136155"/>
                  <a:pt x="444407" y="133203"/>
                </a:cubicBezTo>
                <a:cubicBezTo>
                  <a:pt x="442931" y="129513"/>
                  <a:pt x="440717" y="125823"/>
                  <a:pt x="439241" y="122133"/>
                </a:cubicBezTo>
                <a:cubicBezTo>
                  <a:pt x="438503" y="120657"/>
                  <a:pt x="437765" y="119182"/>
                  <a:pt x="437028" y="117706"/>
                </a:cubicBezTo>
                <a:cubicBezTo>
                  <a:pt x="435552" y="115492"/>
                  <a:pt x="434076" y="114016"/>
                  <a:pt x="433338" y="111802"/>
                </a:cubicBezTo>
                <a:cubicBezTo>
                  <a:pt x="432599" y="110326"/>
                  <a:pt x="431862" y="108850"/>
                  <a:pt x="430386" y="107374"/>
                </a:cubicBezTo>
                <a:cubicBezTo>
                  <a:pt x="428910" y="105898"/>
                  <a:pt x="428172" y="103684"/>
                  <a:pt x="426696" y="102208"/>
                </a:cubicBezTo>
                <a:cubicBezTo>
                  <a:pt x="425958" y="100732"/>
                  <a:pt x="424482" y="99256"/>
                  <a:pt x="423006" y="98518"/>
                </a:cubicBezTo>
                <a:cubicBezTo>
                  <a:pt x="421530" y="97043"/>
                  <a:pt x="420054" y="94829"/>
                  <a:pt x="418578" y="93353"/>
                </a:cubicBezTo>
                <a:cubicBezTo>
                  <a:pt x="417102" y="91877"/>
                  <a:pt x="415626" y="90401"/>
                  <a:pt x="414150" y="89663"/>
                </a:cubicBezTo>
                <a:cubicBezTo>
                  <a:pt x="411199" y="86711"/>
                  <a:pt x="407509" y="84497"/>
                  <a:pt x="404557" y="82283"/>
                </a:cubicBezTo>
                <a:cubicBezTo>
                  <a:pt x="390535" y="72690"/>
                  <a:pt x="373562" y="66048"/>
                  <a:pt x="353637" y="64572"/>
                </a:cubicBezTo>
                <a:cubicBezTo>
                  <a:pt x="349947" y="58668"/>
                  <a:pt x="343306" y="51289"/>
                  <a:pt x="335188" y="43909"/>
                </a:cubicBezTo>
                <a:cubicBezTo>
                  <a:pt x="332236" y="40957"/>
                  <a:pt x="328546" y="38005"/>
                  <a:pt x="324857" y="35053"/>
                </a:cubicBezTo>
                <a:cubicBezTo>
                  <a:pt x="324118" y="35053"/>
                  <a:pt x="324118" y="34315"/>
                  <a:pt x="323380" y="34315"/>
                </a:cubicBezTo>
                <a:cubicBezTo>
                  <a:pt x="322643" y="34315"/>
                  <a:pt x="322643" y="33577"/>
                  <a:pt x="321904" y="33577"/>
                </a:cubicBezTo>
                <a:cubicBezTo>
                  <a:pt x="318215" y="30626"/>
                  <a:pt x="313787" y="28412"/>
                  <a:pt x="309359" y="26198"/>
                </a:cubicBezTo>
                <a:cubicBezTo>
                  <a:pt x="295338" y="18818"/>
                  <a:pt x="277626" y="12176"/>
                  <a:pt x="255487" y="9225"/>
                </a:cubicBezTo>
                <a:cubicBezTo>
                  <a:pt x="254750" y="9225"/>
                  <a:pt x="253274" y="9225"/>
                  <a:pt x="252536" y="8487"/>
                </a:cubicBezTo>
                <a:cubicBezTo>
                  <a:pt x="251798" y="8487"/>
                  <a:pt x="251060" y="8487"/>
                  <a:pt x="249584" y="8487"/>
                </a:cubicBezTo>
                <a:cubicBezTo>
                  <a:pt x="240728" y="6273"/>
                  <a:pt x="234087" y="5535"/>
                  <a:pt x="226707" y="5535"/>
                </a:cubicBezTo>
                <a:close/>
                <a:moveTo>
                  <a:pt x="336664" y="181171"/>
                </a:moveTo>
                <a:cubicBezTo>
                  <a:pt x="350685" y="203310"/>
                  <a:pt x="372086" y="244636"/>
                  <a:pt x="372086" y="288914"/>
                </a:cubicBezTo>
                <a:cubicBezTo>
                  <a:pt x="372086" y="312529"/>
                  <a:pt x="381680" y="351641"/>
                  <a:pt x="413413" y="356069"/>
                </a:cubicBezTo>
                <a:cubicBezTo>
                  <a:pt x="416364" y="358283"/>
                  <a:pt x="420054" y="361235"/>
                  <a:pt x="423006" y="366400"/>
                </a:cubicBezTo>
                <a:cubicBezTo>
                  <a:pt x="426696" y="372304"/>
                  <a:pt x="429648" y="379684"/>
                  <a:pt x="428172" y="390015"/>
                </a:cubicBezTo>
                <a:cubicBezTo>
                  <a:pt x="423006" y="435769"/>
                  <a:pt x="391274" y="444625"/>
                  <a:pt x="391274" y="444625"/>
                </a:cubicBezTo>
                <a:cubicBezTo>
                  <a:pt x="386108" y="446101"/>
                  <a:pt x="382418" y="451267"/>
                  <a:pt x="381680" y="456432"/>
                </a:cubicBezTo>
                <a:cubicBezTo>
                  <a:pt x="380204" y="471930"/>
                  <a:pt x="368396" y="503662"/>
                  <a:pt x="348472" y="533181"/>
                </a:cubicBezTo>
                <a:cubicBezTo>
                  <a:pt x="328546" y="562700"/>
                  <a:pt x="301979" y="590742"/>
                  <a:pt x="271723" y="604764"/>
                </a:cubicBezTo>
                <a:cubicBezTo>
                  <a:pt x="269509" y="605502"/>
                  <a:pt x="267295" y="607715"/>
                  <a:pt x="265819" y="609929"/>
                </a:cubicBezTo>
                <a:cubicBezTo>
                  <a:pt x="258440" y="620999"/>
                  <a:pt x="245156" y="629117"/>
                  <a:pt x="230397" y="629117"/>
                </a:cubicBezTo>
                <a:cubicBezTo>
                  <a:pt x="215638" y="629117"/>
                  <a:pt x="202354" y="621737"/>
                  <a:pt x="194974" y="609929"/>
                </a:cubicBezTo>
                <a:cubicBezTo>
                  <a:pt x="193499" y="607715"/>
                  <a:pt x="191284" y="606240"/>
                  <a:pt x="189070" y="604764"/>
                </a:cubicBezTo>
                <a:cubicBezTo>
                  <a:pt x="158814" y="590742"/>
                  <a:pt x="131509" y="562700"/>
                  <a:pt x="112322" y="533181"/>
                </a:cubicBezTo>
                <a:cubicBezTo>
                  <a:pt x="92397" y="503662"/>
                  <a:pt x="80589" y="471930"/>
                  <a:pt x="78375" y="456432"/>
                </a:cubicBezTo>
                <a:cubicBezTo>
                  <a:pt x="77638" y="451267"/>
                  <a:pt x="73948" y="446839"/>
                  <a:pt x="68782" y="444625"/>
                </a:cubicBezTo>
                <a:cubicBezTo>
                  <a:pt x="68782" y="444625"/>
                  <a:pt x="37049" y="435031"/>
                  <a:pt x="31884" y="389277"/>
                </a:cubicBezTo>
                <a:cubicBezTo>
                  <a:pt x="30408" y="378946"/>
                  <a:pt x="33360" y="371566"/>
                  <a:pt x="37049" y="365662"/>
                </a:cubicBezTo>
                <a:cubicBezTo>
                  <a:pt x="38526" y="363449"/>
                  <a:pt x="40739" y="361235"/>
                  <a:pt x="42215" y="359759"/>
                </a:cubicBezTo>
                <a:cubicBezTo>
                  <a:pt x="43691" y="359759"/>
                  <a:pt x="44429" y="360497"/>
                  <a:pt x="45905" y="360497"/>
                </a:cubicBezTo>
                <a:cubicBezTo>
                  <a:pt x="73948" y="360497"/>
                  <a:pt x="83541" y="314005"/>
                  <a:pt x="88707" y="289652"/>
                </a:cubicBezTo>
                <a:cubicBezTo>
                  <a:pt x="97563" y="245374"/>
                  <a:pt x="146268" y="232828"/>
                  <a:pt x="216375" y="232828"/>
                </a:cubicBezTo>
                <a:cubicBezTo>
                  <a:pt x="282055" y="232090"/>
                  <a:pt x="318953" y="201834"/>
                  <a:pt x="336664" y="181171"/>
                </a:cubicBezTo>
                <a:close/>
                <a:moveTo>
                  <a:pt x="152172" y="359759"/>
                </a:moveTo>
                <a:cubicBezTo>
                  <a:pt x="140365" y="359759"/>
                  <a:pt x="130771" y="369352"/>
                  <a:pt x="130771" y="381160"/>
                </a:cubicBezTo>
                <a:cubicBezTo>
                  <a:pt x="130771" y="392967"/>
                  <a:pt x="140365" y="402561"/>
                  <a:pt x="152172" y="402561"/>
                </a:cubicBezTo>
                <a:cubicBezTo>
                  <a:pt x="163980" y="402561"/>
                  <a:pt x="173573" y="392967"/>
                  <a:pt x="173573" y="381160"/>
                </a:cubicBezTo>
                <a:cubicBezTo>
                  <a:pt x="173573" y="369352"/>
                  <a:pt x="163980" y="359759"/>
                  <a:pt x="152172" y="359759"/>
                </a:cubicBezTo>
                <a:close/>
                <a:moveTo>
                  <a:pt x="308621" y="359759"/>
                </a:moveTo>
                <a:cubicBezTo>
                  <a:pt x="296814" y="359759"/>
                  <a:pt x="287220" y="369352"/>
                  <a:pt x="287220" y="381160"/>
                </a:cubicBezTo>
                <a:cubicBezTo>
                  <a:pt x="287220" y="392967"/>
                  <a:pt x="296814" y="402561"/>
                  <a:pt x="308621" y="402561"/>
                </a:cubicBezTo>
                <a:cubicBezTo>
                  <a:pt x="320428" y="402561"/>
                  <a:pt x="330022" y="392967"/>
                  <a:pt x="330022" y="381160"/>
                </a:cubicBezTo>
                <a:cubicBezTo>
                  <a:pt x="330022" y="369352"/>
                  <a:pt x="319691" y="359759"/>
                  <a:pt x="308621" y="35975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grpSp>
        <p:nvGrpSpPr>
          <p:cNvPr id="176" name="Google Shape;176;p7" title="Icon of a car"/>
          <p:cNvGrpSpPr/>
          <p:nvPr/>
        </p:nvGrpSpPr>
        <p:grpSpPr>
          <a:xfrm>
            <a:off x="4213959" y="2508928"/>
            <a:ext cx="614363" cy="432197"/>
            <a:chOff x="8340054" y="2449652"/>
            <a:chExt cx="819143" cy="575614"/>
          </a:xfrm>
        </p:grpSpPr>
        <p:sp>
          <p:nvSpPr>
            <p:cNvPr id="177" name="Google Shape;177;p7"/>
            <p:cNvSpPr/>
            <p:nvPr/>
          </p:nvSpPr>
          <p:spPr>
            <a:xfrm>
              <a:off x="8340054" y="2449652"/>
              <a:ext cx="819143" cy="575614"/>
            </a:xfrm>
            <a:custGeom>
              <a:rect b="b" l="l" r="r" t="t"/>
              <a:pathLst>
                <a:path extrusionOk="0" h="575614" w="819143">
                  <a:moveTo>
                    <a:pt x="685203" y="43171"/>
                  </a:moveTo>
                  <a:lnTo>
                    <a:pt x="533920" y="43171"/>
                  </a:lnTo>
                  <a:lnTo>
                    <a:pt x="533920" y="5535"/>
                  </a:lnTo>
                  <a:lnTo>
                    <a:pt x="499235" y="5535"/>
                  </a:lnTo>
                  <a:lnTo>
                    <a:pt x="499235" y="43171"/>
                  </a:lnTo>
                  <a:lnTo>
                    <a:pt x="97781" y="43171"/>
                  </a:lnTo>
                  <a:cubicBezTo>
                    <a:pt x="46862" y="43171"/>
                    <a:pt x="5535" y="84497"/>
                    <a:pt x="5535" y="135417"/>
                  </a:cubicBezTo>
                  <a:lnTo>
                    <a:pt x="5535" y="445363"/>
                  </a:lnTo>
                  <a:cubicBezTo>
                    <a:pt x="5535" y="496283"/>
                    <a:pt x="46862" y="537609"/>
                    <a:pt x="97781" y="537609"/>
                  </a:cubicBezTo>
                  <a:lnTo>
                    <a:pt x="499235" y="537609"/>
                  </a:lnTo>
                  <a:lnTo>
                    <a:pt x="499235" y="573769"/>
                  </a:lnTo>
                  <a:lnTo>
                    <a:pt x="533920" y="573769"/>
                  </a:lnTo>
                  <a:lnTo>
                    <a:pt x="533920" y="537609"/>
                  </a:lnTo>
                  <a:lnTo>
                    <a:pt x="685203" y="537609"/>
                  </a:lnTo>
                  <a:cubicBezTo>
                    <a:pt x="757523" y="537609"/>
                    <a:pt x="815823" y="479309"/>
                    <a:pt x="815823" y="406989"/>
                  </a:cubicBezTo>
                  <a:lnTo>
                    <a:pt x="815823" y="173791"/>
                  </a:lnTo>
                  <a:cubicBezTo>
                    <a:pt x="815823" y="101470"/>
                    <a:pt x="757523" y="43171"/>
                    <a:pt x="685203" y="43171"/>
                  </a:cubicBezTo>
                  <a:close/>
                  <a:moveTo>
                    <a:pt x="459384" y="76380"/>
                  </a:moveTo>
                  <a:lnTo>
                    <a:pt x="418058" y="115492"/>
                  </a:lnTo>
                  <a:lnTo>
                    <a:pt x="257182" y="115492"/>
                  </a:lnTo>
                  <a:lnTo>
                    <a:pt x="218070" y="77117"/>
                  </a:lnTo>
                  <a:lnTo>
                    <a:pt x="459384" y="76380"/>
                  </a:lnTo>
                  <a:close/>
                  <a:moveTo>
                    <a:pt x="220284" y="502924"/>
                  </a:moveTo>
                  <a:lnTo>
                    <a:pt x="261610" y="463812"/>
                  </a:lnTo>
                  <a:lnTo>
                    <a:pt x="422486" y="463812"/>
                  </a:lnTo>
                  <a:lnTo>
                    <a:pt x="461599" y="502186"/>
                  </a:lnTo>
                  <a:lnTo>
                    <a:pt x="220284" y="502924"/>
                  </a:lnTo>
                  <a:close/>
                  <a:moveTo>
                    <a:pt x="509566" y="506614"/>
                  </a:moveTo>
                  <a:lnTo>
                    <a:pt x="435032" y="432817"/>
                  </a:lnTo>
                  <a:lnTo>
                    <a:pt x="249064" y="432817"/>
                  </a:lnTo>
                  <a:lnTo>
                    <a:pt x="171577" y="506614"/>
                  </a:lnTo>
                  <a:lnTo>
                    <a:pt x="98519" y="506614"/>
                  </a:lnTo>
                  <a:cubicBezTo>
                    <a:pt x="64572" y="506614"/>
                    <a:pt x="37268" y="479309"/>
                    <a:pt x="37268" y="445363"/>
                  </a:cubicBezTo>
                  <a:lnTo>
                    <a:pt x="37268" y="135417"/>
                  </a:lnTo>
                  <a:cubicBezTo>
                    <a:pt x="37268" y="101470"/>
                    <a:pt x="64572" y="74166"/>
                    <a:pt x="98519" y="74166"/>
                  </a:cubicBezTo>
                  <a:lnTo>
                    <a:pt x="172316" y="74166"/>
                  </a:lnTo>
                  <a:lnTo>
                    <a:pt x="246113" y="147224"/>
                  </a:lnTo>
                  <a:lnTo>
                    <a:pt x="432080" y="147224"/>
                  </a:lnTo>
                  <a:lnTo>
                    <a:pt x="508829" y="74166"/>
                  </a:lnTo>
                  <a:lnTo>
                    <a:pt x="686678" y="74166"/>
                  </a:lnTo>
                  <a:cubicBezTo>
                    <a:pt x="709555" y="74166"/>
                    <a:pt x="730219" y="81545"/>
                    <a:pt x="746454" y="94829"/>
                  </a:cubicBezTo>
                  <a:lnTo>
                    <a:pt x="730956" y="94829"/>
                  </a:lnTo>
                  <a:lnTo>
                    <a:pt x="730956" y="200358"/>
                  </a:lnTo>
                  <a:lnTo>
                    <a:pt x="786304" y="200358"/>
                  </a:lnTo>
                  <a:lnTo>
                    <a:pt x="786304" y="378946"/>
                  </a:lnTo>
                  <a:lnTo>
                    <a:pt x="730956" y="378946"/>
                  </a:lnTo>
                  <a:lnTo>
                    <a:pt x="730956" y="484475"/>
                  </a:lnTo>
                  <a:lnTo>
                    <a:pt x="748668" y="484475"/>
                  </a:lnTo>
                  <a:cubicBezTo>
                    <a:pt x="731694" y="498496"/>
                    <a:pt x="709555" y="506614"/>
                    <a:pt x="685941" y="506614"/>
                  </a:cubicBezTo>
                  <a:lnTo>
                    <a:pt x="509566" y="50661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78" name="Google Shape;178;p7"/>
            <p:cNvSpPr/>
            <p:nvPr/>
          </p:nvSpPr>
          <p:spPr>
            <a:xfrm>
              <a:off x="9067689" y="2659235"/>
              <a:ext cx="36898" cy="147593"/>
            </a:xfrm>
            <a:custGeom>
              <a:rect b="b" l="l" r="r" t="t"/>
              <a:pathLst>
                <a:path extrusionOk="0" h="147593" w="36898">
                  <a:moveTo>
                    <a:pt x="5535" y="5535"/>
                  </a:moveTo>
                  <a:lnTo>
                    <a:pt x="36529" y="5535"/>
                  </a:lnTo>
                  <a:lnTo>
                    <a:pt x="36529" y="147962"/>
                  </a:lnTo>
                  <a:lnTo>
                    <a:pt x="5535" y="147962"/>
                  </a:lnTo>
                  <a:lnTo>
                    <a:pt x="5535" y="553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79" name="Google Shape;179;p7"/>
            <p:cNvSpPr/>
            <p:nvPr/>
          </p:nvSpPr>
          <p:spPr>
            <a:xfrm>
              <a:off x="8799070" y="2550753"/>
              <a:ext cx="147593" cy="376363"/>
            </a:xfrm>
            <a:custGeom>
              <a:rect b="b" l="l" r="r" t="t"/>
              <a:pathLst>
                <a:path extrusionOk="0" h="376363" w="147593">
                  <a:moveTo>
                    <a:pt x="97781" y="5535"/>
                  </a:moveTo>
                  <a:lnTo>
                    <a:pt x="5535" y="94829"/>
                  </a:lnTo>
                  <a:lnTo>
                    <a:pt x="5535" y="280796"/>
                  </a:lnTo>
                  <a:lnTo>
                    <a:pt x="99256" y="375256"/>
                  </a:lnTo>
                  <a:lnTo>
                    <a:pt x="108850" y="354593"/>
                  </a:lnTo>
                  <a:cubicBezTo>
                    <a:pt x="158294" y="246112"/>
                    <a:pt x="158294" y="122872"/>
                    <a:pt x="108112" y="23246"/>
                  </a:cubicBezTo>
                  <a:lnTo>
                    <a:pt x="97781" y="5535"/>
                  </a:lnTo>
                  <a:close/>
                  <a:moveTo>
                    <a:pt x="88924" y="321385"/>
                  </a:moveTo>
                  <a:lnTo>
                    <a:pt x="36529" y="268251"/>
                  </a:lnTo>
                  <a:lnTo>
                    <a:pt x="36529" y="108112"/>
                  </a:lnTo>
                  <a:lnTo>
                    <a:pt x="88924" y="57930"/>
                  </a:lnTo>
                  <a:cubicBezTo>
                    <a:pt x="122872" y="138369"/>
                    <a:pt x="122872" y="233567"/>
                    <a:pt x="88924" y="32138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80" name="Google Shape;180;p7"/>
            <p:cNvSpPr/>
            <p:nvPr/>
          </p:nvSpPr>
          <p:spPr>
            <a:xfrm>
              <a:off x="8424643" y="2545588"/>
              <a:ext cx="132834" cy="383743"/>
            </a:xfrm>
            <a:custGeom>
              <a:rect b="b" l="l" r="r" t="t"/>
              <a:pathLst>
                <a:path extrusionOk="0" h="383742" w="132834">
                  <a:moveTo>
                    <a:pt x="28690" y="31364"/>
                  </a:moveTo>
                  <a:cubicBezTo>
                    <a:pt x="-2305" y="130989"/>
                    <a:pt x="-2305" y="253492"/>
                    <a:pt x="29427" y="358283"/>
                  </a:cubicBezTo>
                  <a:lnTo>
                    <a:pt x="36807" y="383374"/>
                  </a:lnTo>
                  <a:lnTo>
                    <a:pt x="129053" y="289652"/>
                  </a:lnTo>
                  <a:lnTo>
                    <a:pt x="129053" y="103684"/>
                  </a:lnTo>
                  <a:lnTo>
                    <a:pt x="36069" y="5535"/>
                  </a:lnTo>
                  <a:lnTo>
                    <a:pt x="28690" y="31364"/>
                  </a:lnTo>
                  <a:close/>
                  <a:moveTo>
                    <a:pt x="50829" y="66786"/>
                  </a:moveTo>
                  <a:lnTo>
                    <a:pt x="98058" y="116230"/>
                  </a:lnTo>
                  <a:lnTo>
                    <a:pt x="98058" y="277107"/>
                  </a:lnTo>
                  <a:lnTo>
                    <a:pt x="52304" y="323598"/>
                  </a:lnTo>
                  <a:cubicBezTo>
                    <a:pt x="31641" y="240208"/>
                    <a:pt x="30903" y="147224"/>
                    <a:pt x="50829" y="667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grpSp>
      <p:sp>
        <p:nvSpPr>
          <p:cNvPr id="181" name="Google Shape;181;p7"/>
          <p:cNvSpPr txBox="1"/>
          <p:nvPr>
            <p:ph idx="3" type="body"/>
          </p:nvPr>
        </p:nvSpPr>
        <p:spPr>
          <a:xfrm>
            <a:off x="3748885" y="3457618"/>
            <a:ext cx="1551521" cy="293726"/>
          </a:xfrm>
          <a:prstGeom prst="rect">
            <a:avLst/>
          </a:prstGeom>
          <a:noFill/>
          <a:ln>
            <a:noFill/>
          </a:ln>
        </p:spPr>
        <p:txBody>
          <a:bodyPr anchorCtr="0" anchor="t" bIns="45700" lIns="91425" spcFirstLastPara="1" rIns="91425" wrap="square" tIns="45700">
            <a:normAutofit lnSpcReduction="10000"/>
          </a:bodyPr>
          <a:lstStyle/>
          <a:p>
            <a:pPr indent="0" lvl="0" marL="0" rtl="0" algn="ctr">
              <a:lnSpc>
                <a:spcPct val="90000"/>
              </a:lnSpc>
              <a:spcBef>
                <a:spcPts val="0"/>
              </a:spcBef>
              <a:spcAft>
                <a:spcPts val="0"/>
              </a:spcAft>
              <a:buClr>
                <a:schemeClr val="accent4"/>
              </a:buClr>
              <a:buSzPts val="1500"/>
              <a:buNone/>
            </a:pPr>
            <a:r>
              <a:rPr lang="en"/>
              <a:t>Build Prototype</a:t>
            </a:r>
            <a:endParaRPr/>
          </a:p>
        </p:txBody>
      </p:sp>
      <p:sp>
        <p:nvSpPr>
          <p:cNvPr id="182" name="Google Shape;182;p7"/>
          <p:cNvSpPr txBox="1"/>
          <p:nvPr>
            <p:ph idx="9" type="body"/>
          </p:nvPr>
        </p:nvSpPr>
        <p:spPr>
          <a:xfrm>
            <a:off x="5307875" y="1573974"/>
            <a:ext cx="1551521" cy="293726"/>
          </a:xfrm>
          <a:prstGeom prst="rect">
            <a:avLst/>
          </a:prstGeom>
          <a:noFill/>
          <a:ln>
            <a:noFill/>
          </a:ln>
        </p:spPr>
        <p:txBody>
          <a:bodyPr anchorCtr="0" anchor="t" bIns="45700" lIns="91425" spcFirstLastPara="1" rIns="91425" wrap="square" tIns="45700">
            <a:normAutofit lnSpcReduction="10000"/>
          </a:bodyPr>
          <a:lstStyle/>
          <a:p>
            <a:pPr indent="0" lvl="0" marL="0" rtl="0" algn="ctr">
              <a:lnSpc>
                <a:spcPct val="90000"/>
              </a:lnSpc>
              <a:spcBef>
                <a:spcPts val="0"/>
              </a:spcBef>
              <a:spcAft>
                <a:spcPts val="0"/>
              </a:spcAft>
              <a:buClr>
                <a:schemeClr val="accent5"/>
              </a:buClr>
              <a:buSzPts val="1500"/>
              <a:buNone/>
            </a:pPr>
            <a:r>
              <a:rPr lang="en"/>
              <a:t>Model Training</a:t>
            </a:r>
            <a:endParaRPr/>
          </a:p>
        </p:txBody>
      </p:sp>
      <p:grpSp>
        <p:nvGrpSpPr>
          <p:cNvPr id="183" name="Google Shape;183;p7" title="Icon of a mobile phone"/>
          <p:cNvGrpSpPr/>
          <p:nvPr/>
        </p:nvGrpSpPr>
        <p:grpSpPr>
          <a:xfrm>
            <a:off x="7465963" y="2479164"/>
            <a:ext cx="253603" cy="426244"/>
            <a:chOff x="6461929" y="2474005"/>
            <a:chExt cx="339465" cy="568234"/>
          </a:xfrm>
        </p:grpSpPr>
        <p:sp>
          <p:nvSpPr>
            <p:cNvPr id="184" name="Google Shape;184;p7"/>
            <p:cNvSpPr/>
            <p:nvPr/>
          </p:nvSpPr>
          <p:spPr>
            <a:xfrm>
              <a:off x="6461929" y="2474005"/>
              <a:ext cx="339465" cy="568234"/>
            </a:xfrm>
            <a:custGeom>
              <a:rect b="b" l="l" r="r" t="t"/>
              <a:pathLst>
                <a:path extrusionOk="0" h="568234" w="339464">
                  <a:moveTo>
                    <a:pt x="5535" y="5535"/>
                  </a:moveTo>
                  <a:lnTo>
                    <a:pt x="5535" y="564914"/>
                  </a:lnTo>
                  <a:lnTo>
                    <a:pt x="338358" y="564914"/>
                  </a:lnTo>
                  <a:lnTo>
                    <a:pt x="338358" y="5535"/>
                  </a:lnTo>
                  <a:lnTo>
                    <a:pt x="5535" y="5535"/>
                  </a:lnTo>
                  <a:close/>
                  <a:moveTo>
                    <a:pt x="308839" y="35053"/>
                  </a:moveTo>
                  <a:lnTo>
                    <a:pt x="308839" y="79331"/>
                  </a:lnTo>
                  <a:lnTo>
                    <a:pt x="35053" y="79331"/>
                  </a:lnTo>
                  <a:lnTo>
                    <a:pt x="35053" y="35053"/>
                  </a:lnTo>
                  <a:lnTo>
                    <a:pt x="308839" y="35053"/>
                  </a:lnTo>
                  <a:close/>
                  <a:moveTo>
                    <a:pt x="308839" y="108850"/>
                  </a:moveTo>
                  <a:lnTo>
                    <a:pt x="308839" y="420272"/>
                  </a:lnTo>
                  <a:lnTo>
                    <a:pt x="35053" y="420272"/>
                  </a:lnTo>
                  <a:lnTo>
                    <a:pt x="35053" y="108850"/>
                  </a:lnTo>
                  <a:lnTo>
                    <a:pt x="308839" y="108850"/>
                  </a:lnTo>
                  <a:close/>
                  <a:moveTo>
                    <a:pt x="35053" y="535395"/>
                  </a:moveTo>
                  <a:lnTo>
                    <a:pt x="35053" y="449791"/>
                  </a:lnTo>
                  <a:lnTo>
                    <a:pt x="308839" y="449791"/>
                  </a:lnTo>
                  <a:lnTo>
                    <a:pt x="308839" y="535395"/>
                  </a:lnTo>
                  <a:lnTo>
                    <a:pt x="35053" y="535395"/>
                  </a:lnTo>
                  <a:close/>
                </a:path>
              </a:pathLst>
            </a:custGeom>
            <a:solidFill>
              <a:schemeClr val="accent6"/>
            </a:soli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85" name="Google Shape;185;p7"/>
            <p:cNvSpPr/>
            <p:nvPr/>
          </p:nvSpPr>
          <p:spPr>
            <a:xfrm>
              <a:off x="6610998" y="2936895"/>
              <a:ext cx="44278" cy="44278"/>
            </a:xfrm>
            <a:custGeom>
              <a:rect b="b" l="l" r="r" t="t"/>
              <a:pathLst>
                <a:path extrusionOk="0" h="44278" w="44278">
                  <a:moveTo>
                    <a:pt x="10700" y="10516"/>
                  </a:moveTo>
                  <a:cubicBezTo>
                    <a:pt x="7010" y="14206"/>
                    <a:pt x="5535" y="18634"/>
                    <a:pt x="5535" y="23799"/>
                  </a:cubicBezTo>
                  <a:cubicBezTo>
                    <a:pt x="5535" y="25275"/>
                    <a:pt x="5535" y="26013"/>
                    <a:pt x="6273" y="27489"/>
                  </a:cubicBezTo>
                  <a:cubicBezTo>
                    <a:pt x="6273" y="28965"/>
                    <a:pt x="7010" y="29703"/>
                    <a:pt x="7010" y="31179"/>
                  </a:cubicBezTo>
                  <a:cubicBezTo>
                    <a:pt x="7749" y="32655"/>
                    <a:pt x="7749" y="33393"/>
                    <a:pt x="8486" y="34131"/>
                  </a:cubicBezTo>
                  <a:cubicBezTo>
                    <a:pt x="9225" y="34869"/>
                    <a:pt x="9962" y="36345"/>
                    <a:pt x="10700" y="37083"/>
                  </a:cubicBezTo>
                  <a:cubicBezTo>
                    <a:pt x="14390" y="40773"/>
                    <a:pt x="18818" y="42249"/>
                    <a:pt x="23984" y="42249"/>
                  </a:cubicBezTo>
                  <a:cubicBezTo>
                    <a:pt x="29149" y="42249"/>
                    <a:pt x="33577" y="40035"/>
                    <a:pt x="37267" y="37083"/>
                  </a:cubicBezTo>
                  <a:cubicBezTo>
                    <a:pt x="38005" y="36345"/>
                    <a:pt x="38743" y="35607"/>
                    <a:pt x="39481" y="34131"/>
                  </a:cubicBezTo>
                  <a:cubicBezTo>
                    <a:pt x="40219" y="33393"/>
                    <a:pt x="40957" y="31917"/>
                    <a:pt x="40957" y="31179"/>
                  </a:cubicBezTo>
                  <a:cubicBezTo>
                    <a:pt x="41695" y="30441"/>
                    <a:pt x="41695" y="28965"/>
                    <a:pt x="41695" y="27489"/>
                  </a:cubicBezTo>
                  <a:cubicBezTo>
                    <a:pt x="41695" y="26013"/>
                    <a:pt x="41695" y="25275"/>
                    <a:pt x="41695" y="23799"/>
                  </a:cubicBezTo>
                  <a:cubicBezTo>
                    <a:pt x="41695" y="18634"/>
                    <a:pt x="39481" y="14206"/>
                    <a:pt x="36529" y="10516"/>
                  </a:cubicBezTo>
                  <a:cubicBezTo>
                    <a:pt x="29888" y="3874"/>
                    <a:pt x="17342" y="3874"/>
                    <a:pt x="10700" y="10516"/>
                  </a:cubicBezTo>
                  <a:close/>
                </a:path>
              </a:pathLst>
            </a:custGeom>
            <a:solidFill>
              <a:schemeClr val="accent6"/>
            </a:soli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grpSp>
      <p:sp>
        <p:nvSpPr>
          <p:cNvPr id="186" name="Google Shape;186;p7" title="Icon of a rocketship"/>
          <p:cNvSpPr/>
          <p:nvPr/>
        </p:nvSpPr>
        <p:spPr>
          <a:xfrm>
            <a:off x="5939569" y="2293425"/>
            <a:ext cx="288131" cy="647700"/>
          </a:xfrm>
          <a:custGeom>
            <a:rect b="b" l="l" r="r" t="t"/>
            <a:pathLst>
              <a:path extrusionOk="0" h="863421" w="383742">
                <a:moveTo>
                  <a:pt x="193716" y="5535"/>
                </a:moveTo>
                <a:lnTo>
                  <a:pt x="184861" y="15128"/>
                </a:lnTo>
                <a:cubicBezTo>
                  <a:pt x="184861" y="15128"/>
                  <a:pt x="121396" y="80069"/>
                  <a:pt x="90401" y="173053"/>
                </a:cubicBezTo>
                <a:cubicBezTo>
                  <a:pt x="80069" y="202572"/>
                  <a:pt x="74166" y="236518"/>
                  <a:pt x="74166" y="272679"/>
                </a:cubicBezTo>
                <a:cubicBezTo>
                  <a:pt x="74166" y="316957"/>
                  <a:pt x="79331" y="384850"/>
                  <a:pt x="85235" y="447577"/>
                </a:cubicBezTo>
                <a:lnTo>
                  <a:pt x="5535" y="526539"/>
                </a:lnTo>
                <a:lnTo>
                  <a:pt x="16604" y="647566"/>
                </a:lnTo>
                <a:lnTo>
                  <a:pt x="99994" y="597384"/>
                </a:lnTo>
                <a:cubicBezTo>
                  <a:pt x="99994" y="598122"/>
                  <a:pt x="100733" y="604026"/>
                  <a:pt x="100733" y="604026"/>
                </a:cubicBezTo>
                <a:lnTo>
                  <a:pt x="100733" y="606240"/>
                </a:lnTo>
                <a:lnTo>
                  <a:pt x="101470" y="608453"/>
                </a:lnTo>
                <a:cubicBezTo>
                  <a:pt x="101470" y="608453"/>
                  <a:pt x="103684" y="612143"/>
                  <a:pt x="106636" y="615095"/>
                </a:cubicBezTo>
                <a:cubicBezTo>
                  <a:pt x="108112" y="615833"/>
                  <a:pt x="109588" y="617309"/>
                  <a:pt x="111064" y="618047"/>
                </a:cubicBezTo>
                <a:lnTo>
                  <a:pt x="123609" y="668967"/>
                </a:lnTo>
                <a:cubicBezTo>
                  <a:pt x="123609" y="668967"/>
                  <a:pt x="124347" y="671181"/>
                  <a:pt x="125085" y="672657"/>
                </a:cubicBezTo>
                <a:cubicBezTo>
                  <a:pt x="125823" y="674133"/>
                  <a:pt x="127299" y="674870"/>
                  <a:pt x="128037" y="676346"/>
                </a:cubicBezTo>
                <a:cubicBezTo>
                  <a:pt x="130989" y="678560"/>
                  <a:pt x="133941" y="680775"/>
                  <a:pt x="139107" y="682988"/>
                </a:cubicBezTo>
                <a:cubicBezTo>
                  <a:pt x="148700" y="686678"/>
                  <a:pt x="164198" y="689630"/>
                  <a:pt x="191502" y="689630"/>
                </a:cubicBezTo>
                <a:cubicBezTo>
                  <a:pt x="218807" y="689630"/>
                  <a:pt x="234304" y="687416"/>
                  <a:pt x="243898" y="682988"/>
                </a:cubicBezTo>
                <a:cubicBezTo>
                  <a:pt x="249064" y="680775"/>
                  <a:pt x="252016" y="678560"/>
                  <a:pt x="254967" y="676346"/>
                </a:cubicBezTo>
                <a:cubicBezTo>
                  <a:pt x="256443" y="674870"/>
                  <a:pt x="257181" y="674133"/>
                  <a:pt x="257919" y="672657"/>
                </a:cubicBezTo>
                <a:cubicBezTo>
                  <a:pt x="258657" y="671181"/>
                  <a:pt x="259395" y="668967"/>
                  <a:pt x="259395" y="668967"/>
                </a:cubicBezTo>
                <a:lnTo>
                  <a:pt x="272679" y="618047"/>
                </a:lnTo>
                <a:cubicBezTo>
                  <a:pt x="274155" y="617309"/>
                  <a:pt x="275630" y="615833"/>
                  <a:pt x="277106" y="615095"/>
                </a:cubicBezTo>
                <a:cubicBezTo>
                  <a:pt x="280058" y="612143"/>
                  <a:pt x="282272" y="608453"/>
                  <a:pt x="282272" y="608453"/>
                </a:cubicBezTo>
                <a:lnTo>
                  <a:pt x="283010" y="606240"/>
                </a:lnTo>
                <a:lnTo>
                  <a:pt x="283010" y="604026"/>
                </a:lnTo>
                <a:cubicBezTo>
                  <a:pt x="283010" y="604026"/>
                  <a:pt x="283748" y="598860"/>
                  <a:pt x="283748" y="597384"/>
                </a:cubicBezTo>
                <a:lnTo>
                  <a:pt x="366401" y="646828"/>
                </a:lnTo>
                <a:lnTo>
                  <a:pt x="378208" y="525802"/>
                </a:lnTo>
                <a:lnTo>
                  <a:pt x="299245" y="446839"/>
                </a:lnTo>
                <a:cubicBezTo>
                  <a:pt x="305149" y="383374"/>
                  <a:pt x="310315" y="315481"/>
                  <a:pt x="310315" y="271941"/>
                </a:cubicBezTo>
                <a:cubicBezTo>
                  <a:pt x="310315" y="235780"/>
                  <a:pt x="303673" y="202572"/>
                  <a:pt x="293342" y="173053"/>
                </a:cubicBezTo>
                <a:cubicBezTo>
                  <a:pt x="262347" y="80807"/>
                  <a:pt x="198882" y="15128"/>
                  <a:pt x="198882" y="15128"/>
                </a:cubicBezTo>
                <a:lnTo>
                  <a:pt x="193716" y="5535"/>
                </a:lnTo>
                <a:close/>
                <a:moveTo>
                  <a:pt x="193716" y="43171"/>
                </a:moveTo>
                <a:cubicBezTo>
                  <a:pt x="206262" y="57192"/>
                  <a:pt x="248326" y="106636"/>
                  <a:pt x="273417" y="181171"/>
                </a:cubicBezTo>
                <a:cubicBezTo>
                  <a:pt x="283010" y="209214"/>
                  <a:pt x="288914" y="239470"/>
                  <a:pt x="288914" y="272679"/>
                </a:cubicBezTo>
                <a:cubicBezTo>
                  <a:pt x="288914" y="315481"/>
                  <a:pt x="283748" y="384850"/>
                  <a:pt x="277106" y="448315"/>
                </a:cubicBezTo>
                <a:cubicBezTo>
                  <a:pt x="277106" y="449791"/>
                  <a:pt x="277106" y="450529"/>
                  <a:pt x="277106" y="452005"/>
                </a:cubicBezTo>
                <a:cubicBezTo>
                  <a:pt x="270465" y="526539"/>
                  <a:pt x="262347" y="592956"/>
                  <a:pt x="262347" y="597384"/>
                </a:cubicBezTo>
                <a:cubicBezTo>
                  <a:pt x="260871" y="598122"/>
                  <a:pt x="259395" y="599598"/>
                  <a:pt x="255706" y="601812"/>
                </a:cubicBezTo>
                <a:cubicBezTo>
                  <a:pt x="246850" y="605502"/>
                  <a:pt x="228401" y="609929"/>
                  <a:pt x="194454" y="609929"/>
                </a:cubicBezTo>
                <a:cubicBezTo>
                  <a:pt x="160508" y="609929"/>
                  <a:pt x="141321" y="605502"/>
                  <a:pt x="132465" y="601812"/>
                </a:cubicBezTo>
                <a:cubicBezTo>
                  <a:pt x="128775" y="600336"/>
                  <a:pt x="126561" y="598860"/>
                  <a:pt x="125823" y="597384"/>
                </a:cubicBezTo>
                <a:cubicBezTo>
                  <a:pt x="125085" y="592956"/>
                  <a:pt x="117706" y="528015"/>
                  <a:pt x="111064" y="453480"/>
                </a:cubicBezTo>
                <a:cubicBezTo>
                  <a:pt x="111064" y="452005"/>
                  <a:pt x="111064" y="450529"/>
                  <a:pt x="110326" y="448315"/>
                </a:cubicBezTo>
                <a:cubicBezTo>
                  <a:pt x="104422" y="384850"/>
                  <a:pt x="99257" y="316219"/>
                  <a:pt x="99257" y="272679"/>
                </a:cubicBezTo>
                <a:cubicBezTo>
                  <a:pt x="99257" y="239470"/>
                  <a:pt x="105160" y="209214"/>
                  <a:pt x="114754" y="181171"/>
                </a:cubicBezTo>
                <a:cubicBezTo>
                  <a:pt x="139107" y="106636"/>
                  <a:pt x="181171" y="57192"/>
                  <a:pt x="193716" y="43171"/>
                </a:cubicBezTo>
                <a:close/>
                <a:moveTo>
                  <a:pt x="150176" y="224711"/>
                </a:moveTo>
                <a:cubicBezTo>
                  <a:pt x="125823" y="249064"/>
                  <a:pt x="125823" y="288176"/>
                  <a:pt x="150176" y="311791"/>
                </a:cubicBezTo>
                <a:cubicBezTo>
                  <a:pt x="174529" y="336144"/>
                  <a:pt x="213641" y="336144"/>
                  <a:pt x="237256" y="311791"/>
                </a:cubicBezTo>
                <a:cubicBezTo>
                  <a:pt x="261609" y="287438"/>
                  <a:pt x="261609" y="248326"/>
                  <a:pt x="237256" y="224711"/>
                </a:cubicBezTo>
                <a:cubicBezTo>
                  <a:pt x="213641" y="200358"/>
                  <a:pt x="173791" y="200358"/>
                  <a:pt x="150176" y="224711"/>
                </a:cubicBezTo>
                <a:close/>
                <a:moveTo>
                  <a:pt x="167150" y="242422"/>
                </a:moveTo>
                <a:cubicBezTo>
                  <a:pt x="181909" y="227663"/>
                  <a:pt x="204786" y="227663"/>
                  <a:pt x="219545" y="242422"/>
                </a:cubicBezTo>
                <a:cubicBezTo>
                  <a:pt x="234304" y="257181"/>
                  <a:pt x="234304" y="280058"/>
                  <a:pt x="219545" y="294818"/>
                </a:cubicBezTo>
                <a:cubicBezTo>
                  <a:pt x="204786" y="309577"/>
                  <a:pt x="181909" y="309577"/>
                  <a:pt x="167150" y="294818"/>
                </a:cubicBezTo>
                <a:cubicBezTo>
                  <a:pt x="152390" y="280058"/>
                  <a:pt x="153128" y="256444"/>
                  <a:pt x="167150" y="242422"/>
                </a:cubicBezTo>
                <a:close/>
                <a:moveTo>
                  <a:pt x="31364" y="535395"/>
                </a:moveTo>
                <a:lnTo>
                  <a:pt x="87449" y="479309"/>
                </a:lnTo>
                <a:cubicBezTo>
                  <a:pt x="91139" y="516208"/>
                  <a:pt x="94829" y="547941"/>
                  <a:pt x="97043" y="570817"/>
                </a:cubicBezTo>
                <a:lnTo>
                  <a:pt x="37267" y="606240"/>
                </a:lnTo>
                <a:lnTo>
                  <a:pt x="31364" y="535395"/>
                </a:lnTo>
                <a:close/>
                <a:moveTo>
                  <a:pt x="140583" y="629117"/>
                </a:moveTo>
                <a:cubicBezTo>
                  <a:pt x="153866" y="632068"/>
                  <a:pt x="170101" y="634282"/>
                  <a:pt x="193716" y="634282"/>
                </a:cubicBezTo>
                <a:cubicBezTo>
                  <a:pt x="217331" y="634282"/>
                  <a:pt x="234304" y="632068"/>
                  <a:pt x="246850" y="629117"/>
                </a:cubicBezTo>
                <a:lnTo>
                  <a:pt x="239470" y="659373"/>
                </a:lnTo>
                <a:cubicBezTo>
                  <a:pt x="239470" y="659373"/>
                  <a:pt x="239470" y="659373"/>
                  <a:pt x="237256" y="660111"/>
                </a:cubicBezTo>
                <a:cubicBezTo>
                  <a:pt x="232091" y="662325"/>
                  <a:pt x="219545" y="665277"/>
                  <a:pt x="193716" y="665277"/>
                </a:cubicBezTo>
                <a:cubicBezTo>
                  <a:pt x="167887" y="665277"/>
                  <a:pt x="155342" y="662325"/>
                  <a:pt x="150176" y="660111"/>
                </a:cubicBezTo>
                <a:cubicBezTo>
                  <a:pt x="148700" y="659373"/>
                  <a:pt x="148700" y="659373"/>
                  <a:pt x="147962" y="659373"/>
                </a:cubicBezTo>
                <a:lnTo>
                  <a:pt x="140583" y="629117"/>
                </a:lnTo>
                <a:close/>
                <a:moveTo>
                  <a:pt x="299984" y="479309"/>
                </a:moveTo>
                <a:lnTo>
                  <a:pt x="356069" y="535395"/>
                </a:lnTo>
                <a:lnTo>
                  <a:pt x="349427" y="606240"/>
                </a:lnTo>
                <a:lnTo>
                  <a:pt x="290390" y="570817"/>
                </a:lnTo>
                <a:cubicBezTo>
                  <a:pt x="292604" y="547941"/>
                  <a:pt x="296294" y="516946"/>
                  <a:pt x="299984" y="479309"/>
                </a:cubicBezTo>
                <a:close/>
                <a:moveTo>
                  <a:pt x="146486" y="703651"/>
                </a:moveTo>
                <a:cubicBezTo>
                  <a:pt x="143535" y="728742"/>
                  <a:pt x="131727" y="743502"/>
                  <a:pt x="131727" y="766378"/>
                </a:cubicBezTo>
                <a:cubicBezTo>
                  <a:pt x="131727" y="778186"/>
                  <a:pt x="135417" y="790731"/>
                  <a:pt x="143535" y="804015"/>
                </a:cubicBezTo>
                <a:cubicBezTo>
                  <a:pt x="151652" y="818036"/>
                  <a:pt x="164935" y="833533"/>
                  <a:pt x="184861" y="853458"/>
                </a:cubicBezTo>
                <a:lnTo>
                  <a:pt x="193716" y="862314"/>
                </a:lnTo>
                <a:lnTo>
                  <a:pt x="202572" y="853458"/>
                </a:lnTo>
                <a:cubicBezTo>
                  <a:pt x="242422" y="813609"/>
                  <a:pt x="255706" y="787041"/>
                  <a:pt x="255706" y="763426"/>
                </a:cubicBezTo>
                <a:cubicBezTo>
                  <a:pt x="255706" y="739812"/>
                  <a:pt x="243898" y="724314"/>
                  <a:pt x="240946" y="703651"/>
                </a:cubicBezTo>
                <a:lnTo>
                  <a:pt x="216593" y="707341"/>
                </a:lnTo>
                <a:cubicBezTo>
                  <a:pt x="221021" y="733908"/>
                  <a:pt x="230615" y="749405"/>
                  <a:pt x="231352" y="764165"/>
                </a:cubicBezTo>
                <a:cubicBezTo>
                  <a:pt x="231352" y="776710"/>
                  <a:pt x="221759" y="795897"/>
                  <a:pt x="194454" y="826154"/>
                </a:cubicBezTo>
                <a:cubicBezTo>
                  <a:pt x="181909" y="812870"/>
                  <a:pt x="170839" y="800325"/>
                  <a:pt x="165674" y="791470"/>
                </a:cubicBezTo>
                <a:cubicBezTo>
                  <a:pt x="159032" y="780400"/>
                  <a:pt x="157556" y="773758"/>
                  <a:pt x="157556" y="767116"/>
                </a:cubicBezTo>
                <a:cubicBezTo>
                  <a:pt x="157556" y="753833"/>
                  <a:pt x="167887" y="737598"/>
                  <a:pt x="171577" y="707341"/>
                </a:cubicBezTo>
                <a:lnTo>
                  <a:pt x="146486" y="703651"/>
                </a:lnTo>
                <a:close/>
                <a:moveTo>
                  <a:pt x="238732" y="661587"/>
                </a:moveTo>
                <a:lnTo>
                  <a:pt x="238732" y="663063"/>
                </a:lnTo>
                <a:cubicBezTo>
                  <a:pt x="237994" y="662325"/>
                  <a:pt x="238732" y="662325"/>
                  <a:pt x="238732" y="661587"/>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350" u="none" cap="none" strike="noStrike">
              <a:solidFill>
                <a:srgbClr val="000000"/>
              </a:solidFill>
              <a:latin typeface="Arial"/>
              <a:ea typeface="Arial"/>
              <a:cs typeface="Arial"/>
              <a:sym typeface="Arial"/>
            </a:endParaRPr>
          </a:p>
        </p:txBody>
      </p:sp>
      <p:sp>
        <p:nvSpPr>
          <p:cNvPr id="187" name="Google Shape;187;p7"/>
          <p:cNvSpPr txBox="1"/>
          <p:nvPr>
            <p:ph idx="5" type="body"/>
          </p:nvPr>
        </p:nvSpPr>
        <p:spPr>
          <a:xfrm>
            <a:off x="6817005" y="3460108"/>
            <a:ext cx="1551521" cy="293726"/>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accent6"/>
              </a:buClr>
              <a:buSzPts val="1500"/>
              <a:buNone/>
            </a:pPr>
            <a:r>
              <a:rPr lang="en"/>
              <a:t>Create User Interface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8"/>
          <p:cNvPicPr preferRelativeResize="0"/>
          <p:nvPr/>
        </p:nvPicPr>
        <p:blipFill rotWithShape="1">
          <a:blip r:embed="rId3">
            <a:alphaModFix/>
          </a:blip>
          <a:srcRect b="0" l="0" r="0" t="5858"/>
          <a:stretch/>
        </p:blipFill>
        <p:spPr>
          <a:xfrm>
            <a:off x="15" y="7"/>
            <a:ext cx="9143986" cy="5143493"/>
          </a:xfrm>
          <a:prstGeom prst="rect">
            <a:avLst/>
          </a:prstGeom>
          <a:noFill/>
          <a:ln>
            <a:noFill/>
          </a:ln>
        </p:spPr>
      </p:pic>
      <p:sp>
        <p:nvSpPr>
          <p:cNvPr id="193" name="Google Shape;193;p8"/>
          <p:cNvSpPr/>
          <p:nvPr/>
        </p:nvSpPr>
        <p:spPr>
          <a:xfrm>
            <a:off x="25" y="0"/>
            <a:ext cx="9144000" cy="22074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94" name="Google Shape;194;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3 </a:t>
            </a:r>
            <a:r>
              <a:rPr b="1" lang="en"/>
              <a:t>Reach Goals:</a:t>
            </a:r>
            <a:endParaRPr b="1"/>
          </a:p>
        </p:txBody>
      </p:sp>
      <p:sp>
        <p:nvSpPr>
          <p:cNvPr id="195" name="Google Shape;195;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55600" lvl="0" marL="914400" rtl="0" algn="l">
              <a:lnSpc>
                <a:spcPct val="90000"/>
              </a:lnSpc>
              <a:spcBef>
                <a:spcPts val="1200"/>
              </a:spcBef>
              <a:spcAft>
                <a:spcPts val="0"/>
              </a:spcAft>
              <a:buSzPts val="2000"/>
              <a:buAutoNum type="arabicParenR"/>
            </a:pPr>
            <a:r>
              <a:rPr lang="en" sz="2300"/>
              <a:t>Build a working and user friendly GUI </a:t>
            </a:r>
            <a:endParaRPr sz="2300"/>
          </a:p>
          <a:p>
            <a:pPr indent="-355600" lvl="0" marL="914400" rtl="0" algn="l">
              <a:lnSpc>
                <a:spcPct val="90000"/>
              </a:lnSpc>
              <a:spcBef>
                <a:spcPts val="0"/>
              </a:spcBef>
              <a:spcAft>
                <a:spcPts val="0"/>
              </a:spcAft>
              <a:buSzPts val="2000"/>
              <a:buAutoNum type="arabicParenR"/>
            </a:pPr>
            <a:r>
              <a:rPr lang="en" sz="2300"/>
              <a:t>Further explore other variables outside of the dataset </a:t>
            </a:r>
            <a:endParaRPr sz="2300"/>
          </a:p>
          <a:p>
            <a:pPr indent="-355600" lvl="0" marL="914400" rtl="0" algn="l">
              <a:lnSpc>
                <a:spcPct val="90000"/>
              </a:lnSpc>
              <a:spcBef>
                <a:spcPts val="0"/>
              </a:spcBef>
              <a:spcAft>
                <a:spcPts val="0"/>
              </a:spcAft>
              <a:buSzPts val="2000"/>
              <a:buAutoNum type="arabicParenR"/>
            </a:pPr>
            <a:r>
              <a:rPr lang="en" sz="2300"/>
              <a:t>Improve the efficiency of the model</a:t>
            </a:r>
            <a:endParaRPr sz="2300"/>
          </a:p>
          <a:p>
            <a:pPr indent="0" lvl="0" marL="0" rtl="0" algn="l">
              <a:lnSpc>
                <a:spcPct val="90000"/>
              </a:lnSpc>
              <a:spcBef>
                <a:spcPts val="1200"/>
              </a:spcBef>
              <a:spcAft>
                <a:spcPts val="1200"/>
              </a:spcAft>
              <a:buClr>
                <a:schemeClr val="dk1"/>
              </a:buClr>
              <a:buSzPts val="1800"/>
              <a:buNone/>
            </a:pPr>
            <a:r>
              <a:t/>
            </a:r>
            <a:endParaRPr/>
          </a:p>
        </p:txBody>
      </p:sp>
      <p:pic>
        <p:nvPicPr>
          <p:cNvPr id="196" name="Google Shape;196;p8"/>
          <p:cNvPicPr preferRelativeResize="0"/>
          <p:nvPr/>
        </p:nvPicPr>
        <p:blipFill>
          <a:blip r:embed="rId4">
            <a:alphaModFix/>
          </a:blip>
          <a:stretch>
            <a:fillRect/>
          </a:stretch>
        </p:blipFill>
        <p:spPr>
          <a:xfrm>
            <a:off x="-24475" y="2058150"/>
            <a:ext cx="5485050" cy="3085349"/>
          </a:xfrm>
          <a:prstGeom prst="rect">
            <a:avLst/>
          </a:prstGeom>
          <a:noFill/>
          <a:ln>
            <a:noFill/>
          </a:ln>
        </p:spPr>
      </p:pic>
      <p:pic>
        <p:nvPicPr>
          <p:cNvPr id="197" name="Google Shape;197;p8"/>
          <p:cNvPicPr preferRelativeResize="0"/>
          <p:nvPr/>
        </p:nvPicPr>
        <p:blipFill>
          <a:blip r:embed="rId5">
            <a:alphaModFix/>
          </a:blip>
          <a:stretch>
            <a:fillRect/>
          </a:stretch>
        </p:blipFill>
        <p:spPr>
          <a:xfrm>
            <a:off x="3597925" y="1727909"/>
            <a:ext cx="5485050" cy="365669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g111e7ce1f7f_0_17"/>
          <p:cNvPicPr preferRelativeResize="0"/>
          <p:nvPr/>
        </p:nvPicPr>
        <p:blipFill rotWithShape="1">
          <a:blip r:embed="rId3">
            <a:alphaModFix/>
          </a:blip>
          <a:srcRect b="0" l="0" r="0" t="5855"/>
          <a:stretch/>
        </p:blipFill>
        <p:spPr>
          <a:xfrm>
            <a:off x="3" y="7"/>
            <a:ext cx="9143987" cy="5143493"/>
          </a:xfrm>
          <a:prstGeom prst="rect">
            <a:avLst/>
          </a:prstGeom>
          <a:noFill/>
          <a:ln>
            <a:noFill/>
          </a:ln>
        </p:spPr>
      </p:pic>
      <p:pic>
        <p:nvPicPr>
          <p:cNvPr id="203" name="Google Shape;203;g111e7ce1f7f_0_17"/>
          <p:cNvPicPr preferRelativeResize="0"/>
          <p:nvPr/>
        </p:nvPicPr>
        <p:blipFill>
          <a:blip r:embed="rId4">
            <a:alphaModFix amt="88000"/>
          </a:blip>
          <a:stretch>
            <a:fillRect/>
          </a:stretch>
        </p:blipFill>
        <p:spPr>
          <a:xfrm>
            <a:off x="95125" y="54400"/>
            <a:ext cx="8943025" cy="5028666"/>
          </a:xfrm>
          <a:prstGeom prst="rect">
            <a:avLst/>
          </a:prstGeom>
          <a:noFill/>
          <a:ln>
            <a:noFill/>
          </a:ln>
        </p:spPr>
      </p:pic>
      <p:sp>
        <p:nvSpPr>
          <p:cNvPr id="204" name="Google Shape;204;g111e7ce1f7f_0_17"/>
          <p:cNvSpPr txBox="1"/>
          <p:nvPr/>
        </p:nvSpPr>
        <p:spPr>
          <a:xfrm>
            <a:off x="95125" y="3227525"/>
            <a:ext cx="62376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5700"/>
              <a:t>Any Questions</a:t>
            </a:r>
            <a:endParaRPr b="1" sz="5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g111e7ce1f7f_0_12"/>
          <p:cNvPicPr preferRelativeResize="0"/>
          <p:nvPr/>
        </p:nvPicPr>
        <p:blipFill rotWithShape="1">
          <a:blip r:embed="rId3">
            <a:alphaModFix/>
          </a:blip>
          <a:srcRect b="289" l="0" r="0" t="0"/>
          <a:stretch/>
        </p:blipFill>
        <p:spPr>
          <a:xfrm>
            <a:off x="-2285" y="7"/>
            <a:ext cx="9144000" cy="5143492"/>
          </a:xfrm>
          <a:prstGeom prst="rect">
            <a:avLst/>
          </a:prstGeom>
          <a:noFill/>
          <a:ln>
            <a:noFill/>
          </a:ln>
        </p:spPr>
      </p:pic>
      <p:pic>
        <p:nvPicPr>
          <p:cNvPr id="210" name="Google Shape;210;g111e7ce1f7f_0_12"/>
          <p:cNvPicPr preferRelativeResize="0"/>
          <p:nvPr/>
        </p:nvPicPr>
        <p:blipFill>
          <a:blip r:embed="rId4">
            <a:alphaModFix/>
          </a:blip>
          <a:stretch>
            <a:fillRect/>
          </a:stretch>
        </p:blipFill>
        <p:spPr>
          <a:xfrm>
            <a:off x="1430723" y="0"/>
            <a:ext cx="7711001" cy="5143499"/>
          </a:xfrm>
          <a:prstGeom prst="rect">
            <a:avLst/>
          </a:prstGeom>
          <a:noFill/>
          <a:ln>
            <a:noFill/>
          </a:ln>
        </p:spPr>
      </p:pic>
      <p:sp>
        <p:nvSpPr>
          <p:cNvPr id="211" name="Google Shape;211;g111e7ce1f7f_0_12"/>
          <p:cNvSpPr txBox="1"/>
          <p:nvPr>
            <p:ph type="title"/>
          </p:nvPr>
        </p:nvSpPr>
        <p:spPr>
          <a:xfrm>
            <a:off x="697825" y="1879500"/>
            <a:ext cx="8178900" cy="813900"/>
          </a:xfrm>
          <a:prstGeom prst="rect">
            <a:avLst/>
          </a:prstGeom>
          <a:noFill/>
          <a:ln>
            <a:noFill/>
          </a:ln>
          <a:effectLst>
            <a:outerShdw blurRad="50800" rotWithShape="0" algn="tl" dir="2700000" dist="38100">
              <a:srgbClr val="000000">
                <a:alpha val="40000"/>
              </a:srgbClr>
            </a:outerShdw>
          </a:effectLst>
        </p:spPr>
        <p:txBody>
          <a:bodyPr anchorCtr="0" anchor="b" bIns="34275" lIns="68575" spcFirstLastPara="1" rIns="68575" wrap="square" tIns="34275">
            <a:normAutofit fontScale="90000"/>
          </a:bodyPr>
          <a:lstStyle/>
          <a:p>
            <a:pPr indent="0" lvl="0" marL="0" rtl="0" algn="ctr">
              <a:lnSpc>
                <a:spcPct val="90000"/>
              </a:lnSpc>
              <a:spcBef>
                <a:spcPts val="0"/>
              </a:spcBef>
              <a:spcAft>
                <a:spcPts val="0"/>
              </a:spcAft>
              <a:buClr>
                <a:schemeClr val="dk1"/>
              </a:buClr>
              <a:buSzPct val="100000"/>
              <a:buFont typeface="Arial"/>
              <a:buNone/>
            </a:pPr>
            <a:r>
              <a:rPr b="1" lang="en" sz="4500">
                <a:highlight>
                  <a:srgbClr val="F2F2F2"/>
                </a:highlight>
              </a:rPr>
              <a:t>Thank You! Join the applaud :) </a:t>
            </a:r>
            <a:endParaRPr b="1">
              <a:highlight>
                <a:srgbClr val="F2F2F2"/>
              </a:highlight>
            </a:endParaRPr>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
                                        <p:tgtEl>
                                          <p:spTgt spid="2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pic>
        <p:nvPicPr>
          <p:cNvPr id="88" name="Google Shape;88;p2"/>
          <p:cNvPicPr preferRelativeResize="0"/>
          <p:nvPr/>
        </p:nvPicPr>
        <p:blipFill rotWithShape="1">
          <a:blip r:embed="rId3">
            <a:alphaModFix/>
          </a:blip>
          <a:srcRect b="0" l="0" r="0" t="5858"/>
          <a:stretch/>
        </p:blipFill>
        <p:spPr>
          <a:xfrm>
            <a:off x="15" y="7"/>
            <a:ext cx="9143987" cy="5143493"/>
          </a:xfrm>
          <a:prstGeom prst="rect">
            <a:avLst/>
          </a:prstGeom>
          <a:noFill/>
          <a:ln>
            <a:noFill/>
          </a:ln>
        </p:spPr>
      </p:pic>
      <p:sp>
        <p:nvSpPr>
          <p:cNvPr id="89" name="Google Shape;89;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lang="en"/>
              <a:t>Team Information</a:t>
            </a:r>
            <a:endParaRPr/>
          </a:p>
        </p:txBody>
      </p:sp>
      <p:sp>
        <p:nvSpPr>
          <p:cNvPr id="90" name="Google Shape;90;p2"/>
          <p:cNvSpPr/>
          <p:nvPr/>
        </p:nvSpPr>
        <p:spPr>
          <a:xfrm>
            <a:off x="2674025" y="1621800"/>
            <a:ext cx="1506900" cy="873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rPr>
              <a:t>Feyre Gezahegn</a:t>
            </a:r>
            <a:endParaRPr b="1" i="0" sz="1100" u="none" cap="none" strike="noStrike">
              <a:solidFill>
                <a:schemeClr val="dk1"/>
              </a:solidFill>
            </a:endParaRPr>
          </a:p>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Report Lead</a:t>
            </a:r>
            <a:endParaRPr b="0" i="0" sz="1100" u="none" cap="none" strike="noStrike">
              <a:solidFill>
                <a:schemeClr val="dk1"/>
              </a:solidFill>
              <a:latin typeface="Arial"/>
              <a:ea typeface="Arial"/>
              <a:cs typeface="Arial"/>
              <a:sym typeface="Arial"/>
            </a:endParaRPr>
          </a:p>
        </p:txBody>
      </p:sp>
      <p:sp>
        <p:nvSpPr>
          <p:cNvPr id="91" name="Google Shape;91;p2"/>
          <p:cNvSpPr/>
          <p:nvPr/>
        </p:nvSpPr>
        <p:spPr>
          <a:xfrm>
            <a:off x="4963075" y="1621800"/>
            <a:ext cx="1506900" cy="873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rPr>
              <a:t>Wes Warman</a:t>
            </a:r>
            <a:endParaRPr b="1" i="0" sz="1100" u="none" cap="none" strike="noStrike">
              <a:solidFill>
                <a:schemeClr val="dk1"/>
              </a:solidFill>
            </a:endParaRPr>
          </a:p>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Project Lead</a:t>
            </a:r>
            <a:endParaRPr b="0" i="0" sz="1100" u="none" cap="none" strike="noStrike">
              <a:solidFill>
                <a:schemeClr val="dk1"/>
              </a:solidFill>
              <a:latin typeface="Arial"/>
              <a:ea typeface="Arial"/>
              <a:cs typeface="Arial"/>
              <a:sym typeface="Arial"/>
            </a:endParaRPr>
          </a:p>
        </p:txBody>
      </p:sp>
      <p:sp>
        <p:nvSpPr>
          <p:cNvPr id="92" name="Google Shape;92;p2"/>
          <p:cNvSpPr/>
          <p:nvPr/>
        </p:nvSpPr>
        <p:spPr>
          <a:xfrm>
            <a:off x="1607650" y="3079800"/>
            <a:ext cx="1506900" cy="873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dk1"/>
                </a:solidFill>
              </a:rPr>
              <a:t>Muhammad Khan</a:t>
            </a:r>
            <a:endParaRPr b="1" i="0" sz="1100" u="none" cap="none" strike="noStrike">
              <a:solidFill>
                <a:schemeClr val="dk1"/>
              </a:solidFill>
            </a:endParaRPr>
          </a:p>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Arial"/>
                <a:ea typeface="Arial"/>
                <a:cs typeface="Arial"/>
                <a:sym typeface="Arial"/>
              </a:rPr>
              <a:t>Engineering Lead</a:t>
            </a:r>
            <a:endParaRPr b="0" i="0" sz="1100" u="none" cap="none" strike="noStrike">
              <a:solidFill>
                <a:schemeClr val="dk1"/>
              </a:solidFill>
              <a:latin typeface="Arial"/>
              <a:ea typeface="Arial"/>
              <a:cs typeface="Arial"/>
              <a:sym typeface="Arial"/>
            </a:endParaRPr>
          </a:p>
        </p:txBody>
      </p:sp>
      <p:sp>
        <p:nvSpPr>
          <p:cNvPr id="93" name="Google Shape;93;p2"/>
          <p:cNvSpPr/>
          <p:nvPr/>
        </p:nvSpPr>
        <p:spPr>
          <a:xfrm>
            <a:off x="3797000" y="3079800"/>
            <a:ext cx="1506900" cy="873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rPr>
              <a:t>Saul Chirinos</a:t>
            </a:r>
            <a:endParaRPr b="1" i="0" sz="1200" u="none" cap="none" strike="noStrike">
              <a:solidFill>
                <a:schemeClr val="dk1"/>
              </a:solidFill>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Arial"/>
                <a:ea typeface="Arial"/>
                <a:cs typeface="Arial"/>
                <a:sym typeface="Arial"/>
              </a:rPr>
              <a:t>Data Lead</a:t>
            </a:r>
            <a:endParaRPr b="0" i="0" sz="1200" u="none" cap="none" strike="noStrike">
              <a:solidFill>
                <a:schemeClr val="dk1"/>
              </a:solidFill>
              <a:latin typeface="Arial"/>
              <a:ea typeface="Arial"/>
              <a:cs typeface="Arial"/>
              <a:sym typeface="Arial"/>
            </a:endParaRPr>
          </a:p>
        </p:txBody>
      </p:sp>
      <p:sp>
        <p:nvSpPr>
          <p:cNvPr id="94" name="Google Shape;94;p2"/>
          <p:cNvSpPr/>
          <p:nvPr/>
        </p:nvSpPr>
        <p:spPr>
          <a:xfrm>
            <a:off x="6029450" y="3079800"/>
            <a:ext cx="1506900" cy="873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dk1"/>
                </a:solidFill>
              </a:rPr>
              <a:t>Yutong Liu</a:t>
            </a:r>
            <a:endParaRPr b="1" i="0" sz="1200" u="none" cap="none" strike="noStrike">
              <a:solidFill>
                <a:schemeClr val="dk1"/>
              </a:solidFill>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Arial"/>
                <a:ea typeface="Arial"/>
                <a:cs typeface="Arial"/>
                <a:sym typeface="Arial"/>
              </a:rPr>
              <a:t>Modeling Lead</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pic>
        <p:nvPicPr>
          <p:cNvPr id="99" name="Google Shape;99;p3"/>
          <p:cNvPicPr preferRelativeResize="0"/>
          <p:nvPr/>
        </p:nvPicPr>
        <p:blipFill rotWithShape="1">
          <a:blip r:embed="rId3">
            <a:alphaModFix/>
          </a:blip>
          <a:srcRect b="0" l="0" r="0" t="5858"/>
          <a:stretch/>
        </p:blipFill>
        <p:spPr>
          <a:xfrm>
            <a:off x="15" y="7"/>
            <a:ext cx="9143987" cy="5143493"/>
          </a:xfrm>
          <a:prstGeom prst="rect">
            <a:avLst/>
          </a:prstGeom>
          <a:noFill/>
          <a:ln>
            <a:noFill/>
          </a:ln>
        </p:spPr>
      </p:pic>
      <p:sp>
        <p:nvSpPr>
          <p:cNvPr id="100" name="Google Shape;100;p3"/>
          <p:cNvSpPr/>
          <p:nvPr/>
        </p:nvSpPr>
        <p:spPr>
          <a:xfrm>
            <a:off x="0" y="0"/>
            <a:ext cx="6097500" cy="51435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1" name="Google Shape;101;p3"/>
          <p:cNvSpPr txBox="1"/>
          <p:nvPr>
            <p:ph idx="1" type="body"/>
          </p:nvPr>
        </p:nvSpPr>
        <p:spPr>
          <a:xfrm>
            <a:off x="367725" y="1329721"/>
            <a:ext cx="5168400" cy="1167000"/>
          </a:xfrm>
          <a:prstGeom prst="rect">
            <a:avLst/>
          </a:prstGeom>
          <a:noFill/>
          <a:ln>
            <a:noFill/>
          </a:ln>
        </p:spPr>
        <p:txBody>
          <a:bodyPr anchorCtr="0" anchor="t" bIns="45700" lIns="91425" spcFirstLastPara="1" rIns="91425" wrap="square" tIns="45700">
            <a:normAutofit/>
          </a:bodyPr>
          <a:lstStyle/>
          <a:p>
            <a:pPr indent="0" lvl="0" marL="0" rtl="0" algn="ctr">
              <a:lnSpc>
                <a:spcPct val="115000"/>
              </a:lnSpc>
              <a:spcBef>
                <a:spcPts val="1200"/>
              </a:spcBef>
              <a:spcAft>
                <a:spcPts val="1200"/>
              </a:spcAft>
              <a:buNone/>
            </a:pPr>
            <a:r>
              <a:rPr b="1" i="1" lang="en"/>
              <a:t>A ‘digital experience design agency’ founded in Calgary.</a:t>
            </a:r>
            <a:endParaRPr/>
          </a:p>
        </p:txBody>
      </p:sp>
      <p:sp>
        <p:nvSpPr>
          <p:cNvPr id="102" name="Google Shape;102;p3"/>
          <p:cNvSpPr/>
          <p:nvPr/>
        </p:nvSpPr>
        <p:spPr>
          <a:xfrm rot="2700000">
            <a:off x="320937" y="4296531"/>
            <a:ext cx="364184" cy="364184"/>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03" name="Google Shape;103;p3"/>
          <p:cNvPicPr preferRelativeResize="0"/>
          <p:nvPr/>
        </p:nvPicPr>
        <p:blipFill>
          <a:blip r:embed="rId4">
            <a:alphaModFix/>
          </a:blip>
          <a:stretch>
            <a:fillRect/>
          </a:stretch>
        </p:blipFill>
        <p:spPr>
          <a:xfrm>
            <a:off x="0" y="3797736"/>
            <a:ext cx="9144003" cy="1361778"/>
          </a:xfrm>
          <a:prstGeom prst="rect">
            <a:avLst/>
          </a:prstGeom>
          <a:noFill/>
          <a:ln>
            <a:noFill/>
          </a:ln>
        </p:spPr>
      </p:pic>
      <p:pic>
        <p:nvPicPr>
          <p:cNvPr id="104" name="Google Shape;104;p3"/>
          <p:cNvPicPr preferRelativeResize="0"/>
          <p:nvPr/>
        </p:nvPicPr>
        <p:blipFill rotWithShape="1">
          <a:blip r:embed="rId5">
            <a:alphaModFix/>
          </a:blip>
          <a:srcRect b="40628" l="0" r="0" t="40741"/>
          <a:stretch/>
        </p:blipFill>
        <p:spPr>
          <a:xfrm>
            <a:off x="1074825" y="494325"/>
            <a:ext cx="2752725" cy="515050"/>
          </a:xfrm>
          <a:prstGeom prst="rect">
            <a:avLst/>
          </a:prstGeom>
          <a:noFill/>
          <a:ln>
            <a:noFill/>
          </a:ln>
        </p:spPr>
      </p:pic>
      <p:sp>
        <p:nvSpPr>
          <p:cNvPr id="105" name="Google Shape;105;p3"/>
          <p:cNvSpPr txBox="1"/>
          <p:nvPr>
            <p:ph idx="1" type="body"/>
          </p:nvPr>
        </p:nvSpPr>
        <p:spPr>
          <a:xfrm>
            <a:off x="1623550" y="2298050"/>
            <a:ext cx="2547000" cy="1167000"/>
          </a:xfrm>
          <a:prstGeom prst="rect">
            <a:avLst/>
          </a:prstGeom>
          <a:noFill/>
          <a:ln>
            <a:noFill/>
          </a:ln>
        </p:spPr>
        <p:txBody>
          <a:bodyPr anchorCtr="0" anchor="ctr" bIns="45700" lIns="91425" spcFirstLastPara="1" rIns="91425" wrap="square" tIns="45700">
            <a:normAutofit/>
          </a:bodyPr>
          <a:lstStyle/>
          <a:p>
            <a:pPr indent="-342900" lvl="0" marL="457200" rtl="0" algn="l">
              <a:lnSpc>
                <a:spcPct val="115000"/>
              </a:lnSpc>
              <a:spcBef>
                <a:spcPts val="1200"/>
              </a:spcBef>
              <a:spcAft>
                <a:spcPts val="0"/>
              </a:spcAft>
              <a:buSzPts val="1800"/>
              <a:buChar char="●"/>
            </a:pPr>
            <a:r>
              <a:rPr b="1" i="1" lang="en"/>
              <a:t>Global </a:t>
            </a:r>
            <a:endParaRPr b="1" i="1"/>
          </a:p>
          <a:p>
            <a:pPr indent="-342900" lvl="0" marL="457200" rtl="0" algn="l">
              <a:lnSpc>
                <a:spcPct val="115000"/>
              </a:lnSpc>
              <a:spcBef>
                <a:spcPts val="0"/>
              </a:spcBef>
              <a:spcAft>
                <a:spcPts val="0"/>
              </a:spcAft>
              <a:buSzPts val="1800"/>
              <a:buChar char="●"/>
            </a:pPr>
            <a:r>
              <a:rPr b="1" i="1" lang="en"/>
              <a:t>Strategic </a:t>
            </a:r>
            <a:endParaRPr b="1" i="1"/>
          </a:p>
          <a:p>
            <a:pPr indent="-342900" lvl="0" marL="457200" rtl="0" algn="l">
              <a:lnSpc>
                <a:spcPct val="115000"/>
              </a:lnSpc>
              <a:spcBef>
                <a:spcPts val="0"/>
              </a:spcBef>
              <a:spcAft>
                <a:spcPts val="0"/>
              </a:spcAft>
              <a:buSzPts val="1800"/>
              <a:buChar char="●"/>
            </a:pPr>
            <a:r>
              <a:rPr b="1" i="1" lang="en"/>
              <a:t>Experienced </a:t>
            </a:r>
            <a:endParaRPr b="1" i="1"/>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g113a8acaf5d_0_54"/>
          <p:cNvPicPr preferRelativeResize="0"/>
          <p:nvPr/>
        </p:nvPicPr>
        <p:blipFill rotWithShape="1">
          <a:blip r:embed="rId3">
            <a:alphaModFix/>
          </a:blip>
          <a:srcRect b="0" l="0" r="0" t="5855"/>
          <a:stretch/>
        </p:blipFill>
        <p:spPr>
          <a:xfrm>
            <a:off x="15" y="7"/>
            <a:ext cx="9143987" cy="5143493"/>
          </a:xfrm>
          <a:prstGeom prst="rect">
            <a:avLst/>
          </a:prstGeom>
          <a:noFill/>
          <a:ln>
            <a:noFill/>
          </a:ln>
        </p:spPr>
      </p:pic>
      <p:sp>
        <p:nvSpPr>
          <p:cNvPr id="111" name="Google Shape;111;g113a8acaf5d_0_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Motivation/Objective</a:t>
            </a:r>
            <a:endParaRPr b="1"/>
          </a:p>
        </p:txBody>
      </p:sp>
      <p:sp>
        <p:nvSpPr>
          <p:cNvPr id="112" name="Google Shape;112;g113a8acaf5d_0_54"/>
          <p:cNvSpPr/>
          <p:nvPr/>
        </p:nvSpPr>
        <p:spPr>
          <a:xfrm>
            <a:off x="0" y="1125600"/>
            <a:ext cx="9144000" cy="39555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13" name="Google Shape;113;g113a8acaf5d_0_54"/>
          <p:cNvPicPr preferRelativeResize="0"/>
          <p:nvPr/>
        </p:nvPicPr>
        <p:blipFill rotWithShape="1">
          <a:blip r:embed="rId4">
            <a:alphaModFix/>
          </a:blip>
          <a:srcRect b="24988" l="7249" r="6647" t="19627"/>
          <a:stretch/>
        </p:blipFill>
        <p:spPr>
          <a:xfrm>
            <a:off x="471675" y="1832125"/>
            <a:ext cx="1986300" cy="766625"/>
          </a:xfrm>
          <a:prstGeom prst="rect">
            <a:avLst/>
          </a:prstGeom>
          <a:noFill/>
          <a:ln>
            <a:noFill/>
          </a:ln>
        </p:spPr>
      </p:pic>
      <p:grpSp>
        <p:nvGrpSpPr>
          <p:cNvPr id="114" name="Google Shape;114;g113a8acaf5d_0_54"/>
          <p:cNvGrpSpPr/>
          <p:nvPr/>
        </p:nvGrpSpPr>
        <p:grpSpPr>
          <a:xfrm>
            <a:off x="121675" y="2790897"/>
            <a:ext cx="8834886" cy="2352598"/>
            <a:chOff x="159972" y="2054996"/>
            <a:chExt cx="8170615" cy="1360906"/>
          </a:xfrm>
        </p:grpSpPr>
        <p:sp>
          <p:nvSpPr>
            <p:cNvPr id="115" name="Google Shape;115;g113a8acaf5d_0_54"/>
            <p:cNvSpPr/>
            <p:nvPr/>
          </p:nvSpPr>
          <p:spPr>
            <a:xfrm>
              <a:off x="189955" y="2055006"/>
              <a:ext cx="243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g113a8acaf5d_0_54"/>
            <p:cNvSpPr txBox="1"/>
            <p:nvPr/>
          </p:nvSpPr>
          <p:spPr>
            <a:xfrm>
              <a:off x="159972" y="2054996"/>
              <a:ext cx="2648400" cy="13608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200"/>
                <a:buFont typeface="Arial"/>
                <a:buNone/>
              </a:pPr>
              <a:r>
                <a:rPr b="1" i="1" lang="en" sz="2200"/>
                <a:t>B</a:t>
              </a:r>
              <a:r>
                <a:rPr b="1" i="1" lang="en" sz="2200" u="none" cap="none" strike="noStrike">
                  <a:solidFill>
                    <a:srgbClr val="000000"/>
                  </a:solidFill>
                </a:rPr>
                <a:t>uild a predictive tool </a:t>
              </a:r>
              <a:r>
                <a:rPr b="1" i="1" lang="en" sz="2200"/>
                <a:t>to</a:t>
              </a:r>
              <a:r>
                <a:rPr b="1" i="1" lang="en" sz="2200" u="none" cap="none" strike="noStrike">
                  <a:solidFill>
                    <a:srgbClr val="000000"/>
                  </a:solidFill>
                </a:rPr>
                <a:t> forecast ‘</a:t>
              </a:r>
              <a:r>
                <a:rPr b="1" i="1" lang="en" sz="2200" u="sng" cap="none" strike="noStrike">
                  <a:solidFill>
                    <a:srgbClr val="000000"/>
                  </a:solidFill>
                </a:rPr>
                <a:t>Key Performance Indicators</a:t>
              </a:r>
              <a:r>
                <a:rPr b="1" i="1" lang="en" sz="2200"/>
                <a:t>’</a:t>
              </a:r>
              <a:r>
                <a:rPr b="1" i="1" lang="en" sz="2200" u="none" cap="none" strike="noStrike">
                  <a:solidFill>
                    <a:srgbClr val="000000"/>
                  </a:solidFill>
                </a:rPr>
                <a:t> for new creatives</a:t>
              </a:r>
              <a:endParaRPr b="1" i="1" sz="2200"/>
            </a:p>
          </p:txBody>
        </p:sp>
        <p:sp>
          <p:nvSpPr>
            <p:cNvPr id="117" name="Google Shape;117;g113a8acaf5d_0_54"/>
            <p:cNvSpPr txBox="1"/>
            <p:nvPr/>
          </p:nvSpPr>
          <p:spPr>
            <a:xfrm>
              <a:off x="3045249" y="2544402"/>
              <a:ext cx="2726700" cy="8715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200"/>
                <a:buFont typeface="Arial"/>
                <a:buNone/>
              </a:pPr>
              <a:r>
                <a:rPr b="1" i="0" lang="en" sz="2200" u="none" cap="none" strike="noStrike">
                  <a:solidFill>
                    <a:srgbClr val="000000"/>
                  </a:solidFill>
                </a:rPr>
                <a:t>Identify most important features of creatives</a:t>
              </a:r>
              <a:endParaRPr b="1" sz="2200"/>
            </a:p>
          </p:txBody>
        </p:sp>
        <p:sp>
          <p:nvSpPr>
            <p:cNvPr id="118" name="Google Shape;118;g113a8acaf5d_0_54"/>
            <p:cNvSpPr/>
            <p:nvPr/>
          </p:nvSpPr>
          <p:spPr>
            <a:xfrm>
              <a:off x="5900587" y="2055006"/>
              <a:ext cx="2430000" cy="72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113a8acaf5d_0_54"/>
            <p:cNvSpPr txBox="1"/>
            <p:nvPr/>
          </p:nvSpPr>
          <p:spPr>
            <a:xfrm>
              <a:off x="5900585" y="2279024"/>
              <a:ext cx="2430000" cy="1094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200"/>
                <a:buFont typeface="Arial"/>
                <a:buNone/>
              </a:pPr>
              <a:r>
                <a:rPr b="1" i="0" lang="en" sz="2200" u="none" cap="none" strike="noStrike">
                  <a:solidFill>
                    <a:srgbClr val="000000"/>
                  </a:solidFill>
                </a:rPr>
                <a:t>Improve the current ability to optimize marketing strategy</a:t>
              </a:r>
              <a:endParaRPr b="1" sz="2200"/>
            </a:p>
          </p:txBody>
        </p:sp>
      </p:grpSp>
      <p:sp>
        <p:nvSpPr>
          <p:cNvPr id="120" name="Google Shape;120;g113a8acaf5d_0_54"/>
          <p:cNvSpPr/>
          <p:nvPr/>
        </p:nvSpPr>
        <p:spPr>
          <a:xfrm>
            <a:off x="3992350" y="2326350"/>
            <a:ext cx="1265400" cy="1245000"/>
          </a:xfrm>
          <a:prstGeom prst="rect">
            <a:avLst/>
          </a:prstGeom>
          <a:blipFill rotWithShape="1">
            <a:blip r:embed="rId5">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1" name="Google Shape;121;g113a8acaf5d_0_54"/>
          <p:cNvPicPr preferRelativeResize="0"/>
          <p:nvPr/>
        </p:nvPicPr>
        <p:blipFill>
          <a:blip r:embed="rId6">
            <a:alphaModFix/>
          </a:blip>
          <a:stretch>
            <a:fillRect/>
          </a:stretch>
        </p:blipFill>
        <p:spPr>
          <a:xfrm>
            <a:off x="6400800" y="1125599"/>
            <a:ext cx="2319637" cy="2052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g113a8acaf5d_0_43"/>
          <p:cNvPicPr preferRelativeResize="0"/>
          <p:nvPr/>
        </p:nvPicPr>
        <p:blipFill rotWithShape="1">
          <a:blip r:embed="rId3">
            <a:alphaModFix/>
          </a:blip>
          <a:srcRect b="0" l="0" r="0" t="5855"/>
          <a:stretch/>
        </p:blipFill>
        <p:spPr>
          <a:xfrm>
            <a:off x="15" y="7"/>
            <a:ext cx="9143987" cy="5143493"/>
          </a:xfrm>
          <a:prstGeom prst="rect">
            <a:avLst/>
          </a:prstGeom>
          <a:noFill/>
          <a:ln>
            <a:noFill/>
          </a:ln>
        </p:spPr>
      </p:pic>
      <p:sp>
        <p:nvSpPr>
          <p:cNvPr id="127" name="Google Shape;127;g113a8acaf5d_0_43"/>
          <p:cNvSpPr/>
          <p:nvPr/>
        </p:nvSpPr>
        <p:spPr>
          <a:xfrm>
            <a:off x="25" y="164700"/>
            <a:ext cx="9144000" cy="47838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28" name="Google Shape;128;g113a8acaf5d_0_43"/>
          <p:cNvPicPr preferRelativeResize="0"/>
          <p:nvPr/>
        </p:nvPicPr>
        <p:blipFill>
          <a:blip r:embed="rId4">
            <a:alphaModFix/>
          </a:blip>
          <a:stretch>
            <a:fillRect/>
          </a:stretch>
        </p:blipFill>
        <p:spPr>
          <a:xfrm>
            <a:off x="2888325" y="268950"/>
            <a:ext cx="6147999" cy="4615350"/>
          </a:xfrm>
          <a:prstGeom prst="rect">
            <a:avLst/>
          </a:prstGeom>
          <a:noFill/>
          <a:ln>
            <a:noFill/>
          </a:ln>
        </p:spPr>
      </p:pic>
      <p:sp>
        <p:nvSpPr>
          <p:cNvPr id="129" name="Google Shape;129;g113a8acaf5d_0_43"/>
          <p:cNvSpPr txBox="1"/>
          <p:nvPr/>
        </p:nvSpPr>
        <p:spPr>
          <a:xfrm>
            <a:off x="311700" y="1173850"/>
            <a:ext cx="3429000" cy="3579000"/>
          </a:xfrm>
          <a:prstGeom prst="rect">
            <a:avLst/>
          </a:prstGeom>
          <a:noFill/>
          <a:ln>
            <a:noFill/>
          </a:ln>
        </p:spPr>
        <p:txBody>
          <a:bodyPr anchorCtr="0" anchor="t" bIns="0" lIns="0" spcFirstLastPara="1" rIns="0" wrap="square" tIns="0">
            <a:noAutofit/>
          </a:bodyPr>
          <a:lstStyle/>
          <a:p>
            <a:pPr indent="-393700" lvl="0" marL="457200" marR="0" rtl="0" algn="l">
              <a:lnSpc>
                <a:spcPct val="115000"/>
              </a:lnSpc>
              <a:spcBef>
                <a:spcPts val="0"/>
              </a:spcBef>
              <a:spcAft>
                <a:spcPts val="0"/>
              </a:spcAft>
              <a:buSzPts val="2600"/>
              <a:buAutoNum type="arabicPeriod"/>
            </a:pPr>
            <a:r>
              <a:rPr i="1" lang="en" sz="2600"/>
              <a:t>Process KPI</a:t>
            </a:r>
            <a:endParaRPr i="1" sz="2600"/>
          </a:p>
          <a:p>
            <a:pPr indent="-393700" lvl="0" marL="457200" marR="0" rtl="0" algn="l">
              <a:lnSpc>
                <a:spcPct val="115000"/>
              </a:lnSpc>
              <a:spcBef>
                <a:spcPts val="0"/>
              </a:spcBef>
              <a:spcAft>
                <a:spcPts val="0"/>
              </a:spcAft>
              <a:buSzPts val="2600"/>
              <a:buAutoNum type="arabicPeriod"/>
            </a:pPr>
            <a:r>
              <a:rPr i="1" lang="en" sz="2600"/>
              <a:t>Input KPI</a:t>
            </a:r>
            <a:endParaRPr i="1" sz="2600"/>
          </a:p>
          <a:p>
            <a:pPr indent="-393700" lvl="0" marL="457200" marR="0" rtl="0" algn="l">
              <a:lnSpc>
                <a:spcPct val="115000"/>
              </a:lnSpc>
              <a:spcBef>
                <a:spcPts val="0"/>
              </a:spcBef>
              <a:spcAft>
                <a:spcPts val="0"/>
              </a:spcAft>
              <a:buSzPts val="2600"/>
              <a:buAutoNum type="arabicPeriod"/>
            </a:pPr>
            <a:r>
              <a:rPr i="1" lang="en" sz="2600"/>
              <a:t>Output KPI</a:t>
            </a:r>
            <a:endParaRPr i="1" sz="2600"/>
          </a:p>
          <a:p>
            <a:pPr indent="-393700" lvl="0" marL="457200" marR="0" rtl="0" algn="l">
              <a:lnSpc>
                <a:spcPct val="115000"/>
              </a:lnSpc>
              <a:spcBef>
                <a:spcPts val="0"/>
              </a:spcBef>
              <a:spcAft>
                <a:spcPts val="0"/>
              </a:spcAft>
              <a:buSzPts val="2600"/>
              <a:buAutoNum type="arabicPeriod"/>
            </a:pPr>
            <a:r>
              <a:rPr i="1" lang="en" sz="2600"/>
              <a:t>Leading KPI</a:t>
            </a:r>
            <a:endParaRPr i="1" sz="2600"/>
          </a:p>
          <a:p>
            <a:pPr indent="-393700" lvl="0" marL="457200" marR="0" rtl="0" algn="l">
              <a:lnSpc>
                <a:spcPct val="115000"/>
              </a:lnSpc>
              <a:spcBef>
                <a:spcPts val="0"/>
              </a:spcBef>
              <a:spcAft>
                <a:spcPts val="0"/>
              </a:spcAft>
              <a:buSzPts val="2600"/>
              <a:buAutoNum type="arabicPeriod"/>
            </a:pPr>
            <a:r>
              <a:rPr i="1" lang="en" sz="2600"/>
              <a:t>Lagging KPI </a:t>
            </a:r>
            <a:endParaRPr i="1" sz="2600"/>
          </a:p>
          <a:p>
            <a:pPr indent="-393700" lvl="0" marL="457200" marR="0" rtl="0" algn="l">
              <a:lnSpc>
                <a:spcPct val="115000"/>
              </a:lnSpc>
              <a:spcBef>
                <a:spcPts val="0"/>
              </a:spcBef>
              <a:spcAft>
                <a:spcPts val="0"/>
              </a:spcAft>
              <a:buSzPts val="2600"/>
              <a:buAutoNum type="arabicPeriod"/>
            </a:pPr>
            <a:r>
              <a:rPr i="1" lang="en" sz="2600"/>
              <a:t>Outcome KPI </a:t>
            </a:r>
            <a:endParaRPr i="1" sz="2600"/>
          </a:p>
          <a:p>
            <a:pPr indent="-393700" lvl="0" marL="457200" marR="0" rtl="0" algn="l">
              <a:lnSpc>
                <a:spcPct val="115000"/>
              </a:lnSpc>
              <a:spcBef>
                <a:spcPts val="0"/>
              </a:spcBef>
              <a:spcAft>
                <a:spcPts val="0"/>
              </a:spcAft>
              <a:buSzPts val="2600"/>
              <a:buAutoNum type="arabicPeriod"/>
            </a:pPr>
            <a:r>
              <a:rPr i="1" lang="en" sz="2600"/>
              <a:t>Qualitative KPI</a:t>
            </a:r>
            <a:endParaRPr i="1" sz="2600"/>
          </a:p>
          <a:p>
            <a:pPr indent="-393700" lvl="0" marL="457200" marR="0" rtl="0" algn="l">
              <a:lnSpc>
                <a:spcPct val="115000"/>
              </a:lnSpc>
              <a:spcBef>
                <a:spcPts val="0"/>
              </a:spcBef>
              <a:spcAft>
                <a:spcPts val="0"/>
              </a:spcAft>
              <a:buSzPts val="2600"/>
              <a:buAutoNum type="arabicPeriod"/>
            </a:pPr>
            <a:r>
              <a:rPr i="1" lang="en" sz="2600"/>
              <a:t>Quantitative KPI</a:t>
            </a:r>
            <a:endParaRPr i="1" sz="2600"/>
          </a:p>
        </p:txBody>
      </p:sp>
      <p:sp>
        <p:nvSpPr>
          <p:cNvPr id="130" name="Google Shape;130;g113a8acaf5d_0_43"/>
          <p:cNvSpPr txBox="1"/>
          <p:nvPr>
            <p:ph type="title"/>
          </p:nvPr>
        </p:nvSpPr>
        <p:spPr>
          <a:xfrm>
            <a:off x="311700" y="445025"/>
            <a:ext cx="40065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TYPES &amp; USE of KPI </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g113a8acaf5d_0_69"/>
          <p:cNvPicPr preferRelativeResize="0"/>
          <p:nvPr/>
        </p:nvPicPr>
        <p:blipFill rotWithShape="1">
          <a:blip r:embed="rId3">
            <a:alphaModFix/>
          </a:blip>
          <a:srcRect b="0" l="0" r="0" t="5855"/>
          <a:stretch/>
        </p:blipFill>
        <p:spPr>
          <a:xfrm>
            <a:off x="15" y="7"/>
            <a:ext cx="9143987" cy="5143493"/>
          </a:xfrm>
          <a:prstGeom prst="rect">
            <a:avLst/>
          </a:prstGeom>
          <a:noFill/>
          <a:ln>
            <a:noFill/>
          </a:ln>
        </p:spPr>
      </p:pic>
      <p:sp>
        <p:nvSpPr>
          <p:cNvPr id="136" name="Google Shape;136;g113a8acaf5d_0_69"/>
          <p:cNvSpPr/>
          <p:nvPr/>
        </p:nvSpPr>
        <p:spPr>
          <a:xfrm>
            <a:off x="0" y="-252775"/>
            <a:ext cx="9144000" cy="28872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37" name="Google Shape;137;g113a8acaf5d_0_69"/>
          <p:cNvPicPr preferRelativeResize="0"/>
          <p:nvPr/>
        </p:nvPicPr>
        <p:blipFill rotWithShape="1">
          <a:blip r:embed="rId4">
            <a:alphaModFix/>
          </a:blip>
          <a:srcRect b="0" l="1293" r="2153" t="0"/>
          <a:stretch/>
        </p:blipFill>
        <p:spPr>
          <a:xfrm>
            <a:off x="0" y="1000425"/>
            <a:ext cx="9226051" cy="3665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g113a8acaf5d_0_27"/>
          <p:cNvPicPr preferRelativeResize="0"/>
          <p:nvPr/>
        </p:nvPicPr>
        <p:blipFill rotWithShape="1">
          <a:blip r:embed="rId3">
            <a:alphaModFix/>
          </a:blip>
          <a:srcRect b="0" l="0" r="0" t="5855"/>
          <a:stretch/>
        </p:blipFill>
        <p:spPr>
          <a:xfrm>
            <a:off x="15" y="7"/>
            <a:ext cx="9143987" cy="5143493"/>
          </a:xfrm>
          <a:prstGeom prst="rect">
            <a:avLst/>
          </a:prstGeom>
          <a:noFill/>
          <a:ln>
            <a:noFill/>
          </a:ln>
        </p:spPr>
      </p:pic>
      <p:pic>
        <p:nvPicPr>
          <p:cNvPr id="143" name="Google Shape;143;g113a8acaf5d_0_27"/>
          <p:cNvPicPr preferRelativeResize="0"/>
          <p:nvPr/>
        </p:nvPicPr>
        <p:blipFill>
          <a:blip r:embed="rId4">
            <a:alphaModFix/>
          </a:blip>
          <a:stretch>
            <a:fillRect/>
          </a:stretch>
        </p:blipFill>
        <p:spPr>
          <a:xfrm>
            <a:off x="0" y="-25988"/>
            <a:ext cx="9144003" cy="5195475"/>
          </a:xfrm>
          <a:prstGeom prst="rect">
            <a:avLst/>
          </a:prstGeom>
          <a:noFill/>
          <a:ln>
            <a:noFill/>
          </a:ln>
        </p:spPr>
      </p:pic>
      <p:sp>
        <p:nvSpPr>
          <p:cNvPr id="144" name="Google Shape;144;g113a8acaf5d_0_27"/>
          <p:cNvSpPr txBox="1"/>
          <p:nvPr>
            <p:ph type="title"/>
          </p:nvPr>
        </p:nvSpPr>
        <p:spPr>
          <a:xfrm>
            <a:off x="274550" y="5069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Task division </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5"/>
          <p:cNvPicPr preferRelativeResize="0"/>
          <p:nvPr/>
        </p:nvPicPr>
        <p:blipFill rotWithShape="1">
          <a:blip r:embed="rId3">
            <a:alphaModFix/>
          </a:blip>
          <a:srcRect b="0" l="0" r="0" t="5858"/>
          <a:stretch/>
        </p:blipFill>
        <p:spPr>
          <a:xfrm>
            <a:off x="15" y="7"/>
            <a:ext cx="9143986" cy="5143493"/>
          </a:xfrm>
          <a:prstGeom prst="rect">
            <a:avLst/>
          </a:prstGeom>
          <a:noFill/>
          <a:ln>
            <a:noFill/>
          </a:ln>
        </p:spPr>
      </p:pic>
      <p:sp>
        <p:nvSpPr>
          <p:cNvPr id="150" name="Google Shape;150;p5"/>
          <p:cNvSpPr/>
          <p:nvPr/>
        </p:nvSpPr>
        <p:spPr>
          <a:xfrm>
            <a:off x="0" y="0"/>
            <a:ext cx="4467900" cy="51798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1" name="Google Shape;15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Data</a:t>
            </a:r>
            <a:endParaRPr b="1"/>
          </a:p>
        </p:txBody>
      </p:sp>
      <p:sp>
        <p:nvSpPr>
          <p:cNvPr id="152" name="Google Shape;152;p5"/>
          <p:cNvSpPr txBox="1"/>
          <p:nvPr>
            <p:ph idx="1" type="body"/>
          </p:nvPr>
        </p:nvSpPr>
        <p:spPr>
          <a:xfrm>
            <a:off x="230625" y="1017725"/>
            <a:ext cx="4060800" cy="1442100"/>
          </a:xfrm>
          <a:prstGeom prst="rect">
            <a:avLst/>
          </a:prstGeom>
          <a:noFill/>
          <a:ln>
            <a:noFill/>
          </a:ln>
        </p:spPr>
        <p:txBody>
          <a:bodyPr anchorCtr="0" anchor="t" bIns="91425" lIns="91425" spcFirstLastPara="1" rIns="91425" wrap="square" tIns="91425">
            <a:noAutofit/>
          </a:bodyPr>
          <a:lstStyle/>
          <a:p>
            <a:pPr indent="-307022" lvl="0" marL="457200" rtl="0" algn="l">
              <a:lnSpc>
                <a:spcPct val="115000"/>
              </a:lnSpc>
              <a:spcBef>
                <a:spcPts val="0"/>
              </a:spcBef>
              <a:spcAft>
                <a:spcPts val="0"/>
              </a:spcAft>
              <a:buClr>
                <a:schemeClr val="dk1"/>
              </a:buClr>
              <a:buSzPts val="1490"/>
              <a:buChar char="●"/>
            </a:pPr>
            <a:r>
              <a:rPr lang="en" sz="1490"/>
              <a:t>Panel</a:t>
            </a:r>
            <a:r>
              <a:rPr lang="en" sz="1490"/>
              <a:t> data</a:t>
            </a:r>
            <a:endParaRPr sz="1490"/>
          </a:p>
          <a:p>
            <a:pPr indent="-307022" lvl="0" marL="457200" rtl="0" algn="l">
              <a:lnSpc>
                <a:spcPct val="115000"/>
              </a:lnSpc>
              <a:spcBef>
                <a:spcPts val="0"/>
              </a:spcBef>
              <a:spcAft>
                <a:spcPts val="0"/>
              </a:spcAft>
              <a:buClr>
                <a:schemeClr val="dk1"/>
              </a:buClr>
              <a:buSzPts val="1490"/>
              <a:buChar char="●"/>
            </a:pPr>
            <a:r>
              <a:rPr lang="en" sz="1490"/>
              <a:t>Observations: </a:t>
            </a:r>
            <a:r>
              <a:rPr lang="en" sz="1490"/>
              <a:t>13,271 </a:t>
            </a:r>
            <a:endParaRPr sz="1490"/>
          </a:p>
          <a:p>
            <a:pPr indent="-307022" lvl="0" marL="457200" rtl="0" algn="l">
              <a:lnSpc>
                <a:spcPct val="115000"/>
              </a:lnSpc>
              <a:spcBef>
                <a:spcPts val="0"/>
              </a:spcBef>
              <a:spcAft>
                <a:spcPts val="0"/>
              </a:spcAft>
              <a:buClr>
                <a:schemeClr val="dk1"/>
              </a:buClr>
              <a:buSzPts val="1490"/>
              <a:buChar char="●"/>
            </a:pPr>
            <a:r>
              <a:rPr lang="en" sz="1490"/>
              <a:t>Features:</a:t>
            </a:r>
            <a:r>
              <a:rPr lang="en" sz="1490"/>
              <a:t> 18 </a:t>
            </a:r>
            <a:endParaRPr sz="1490"/>
          </a:p>
          <a:p>
            <a:pPr indent="-307022" lvl="0" marL="457200" rtl="0" algn="l">
              <a:lnSpc>
                <a:spcPct val="115000"/>
              </a:lnSpc>
              <a:spcBef>
                <a:spcPts val="0"/>
              </a:spcBef>
              <a:spcAft>
                <a:spcPts val="0"/>
              </a:spcAft>
              <a:buClr>
                <a:schemeClr val="dk1"/>
              </a:buClr>
              <a:buSzPts val="1490"/>
              <a:buChar char="●"/>
            </a:pPr>
            <a:r>
              <a:rPr lang="en" sz="1490"/>
              <a:t>Weekly data from Dec 30, 2019 - Dec 27, 2021</a:t>
            </a:r>
            <a:endParaRPr sz="1490"/>
          </a:p>
        </p:txBody>
      </p:sp>
      <p:sp>
        <p:nvSpPr>
          <p:cNvPr id="153" name="Google Shape;153;p5"/>
          <p:cNvSpPr txBox="1"/>
          <p:nvPr>
            <p:ph idx="1" type="body"/>
          </p:nvPr>
        </p:nvSpPr>
        <p:spPr>
          <a:xfrm>
            <a:off x="192600" y="2544100"/>
            <a:ext cx="4134000" cy="431700"/>
          </a:xfrm>
          <a:prstGeom prst="rect">
            <a:avLst/>
          </a:prstGeom>
          <a:noFill/>
          <a:ln>
            <a:noFill/>
          </a:ln>
        </p:spPr>
        <p:txBody>
          <a:bodyPr anchorCtr="0" anchor="t" bIns="91425" lIns="91425" spcFirstLastPara="1" rIns="91425" wrap="square" tIns="91425">
            <a:normAutofit/>
          </a:bodyPr>
          <a:lstStyle/>
          <a:p>
            <a:pPr indent="0" lvl="0" marL="0" marR="0" rtl="0" algn="l">
              <a:lnSpc>
                <a:spcPct val="75000"/>
              </a:lnSpc>
              <a:spcBef>
                <a:spcPts val="0"/>
              </a:spcBef>
              <a:spcAft>
                <a:spcPts val="1200"/>
              </a:spcAft>
              <a:buClr>
                <a:schemeClr val="dk1"/>
              </a:buClr>
              <a:buSzPts val="770"/>
              <a:buFont typeface="Arial"/>
              <a:buNone/>
            </a:pPr>
            <a:r>
              <a:rPr b="1" i="1" lang="en" sz="1700" u="none" cap="none" strike="noStrike">
                <a:solidFill>
                  <a:schemeClr val="dk1"/>
                </a:solidFill>
              </a:rPr>
              <a:t>Key Performance Indicators (KPI)</a:t>
            </a:r>
            <a:endParaRPr b="1" i="1" sz="1700" u="none" cap="none" strike="noStrike">
              <a:solidFill>
                <a:schemeClr val="dk1"/>
              </a:solidFill>
            </a:endParaRPr>
          </a:p>
        </p:txBody>
      </p:sp>
      <p:pic>
        <p:nvPicPr>
          <p:cNvPr id="154" name="Google Shape;154;p5"/>
          <p:cNvPicPr preferRelativeResize="0"/>
          <p:nvPr/>
        </p:nvPicPr>
        <p:blipFill rotWithShape="1">
          <a:blip r:embed="rId4">
            <a:alphaModFix/>
          </a:blip>
          <a:srcRect b="0" l="0" r="0" t="1787"/>
          <a:stretch/>
        </p:blipFill>
        <p:spPr>
          <a:xfrm>
            <a:off x="4572000" y="876375"/>
            <a:ext cx="4467751" cy="3505700"/>
          </a:xfrm>
          <a:prstGeom prst="rect">
            <a:avLst/>
          </a:prstGeom>
          <a:noFill/>
          <a:ln>
            <a:noFill/>
          </a:ln>
        </p:spPr>
      </p:pic>
      <p:pic>
        <p:nvPicPr>
          <p:cNvPr id="155" name="Google Shape;155;p5"/>
          <p:cNvPicPr preferRelativeResize="0"/>
          <p:nvPr/>
        </p:nvPicPr>
        <p:blipFill rotWithShape="1">
          <a:blip r:embed="rId5">
            <a:alphaModFix/>
          </a:blip>
          <a:srcRect b="0" l="0" r="0" t="0"/>
          <a:stretch/>
        </p:blipFill>
        <p:spPr>
          <a:xfrm>
            <a:off x="114075" y="3028076"/>
            <a:ext cx="4291051" cy="1704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g113a8acaf5d_0_15"/>
          <p:cNvPicPr preferRelativeResize="0"/>
          <p:nvPr/>
        </p:nvPicPr>
        <p:blipFill rotWithShape="1">
          <a:blip r:embed="rId3">
            <a:alphaModFix/>
          </a:blip>
          <a:srcRect b="0" l="0" r="0" t="5855"/>
          <a:stretch/>
        </p:blipFill>
        <p:spPr>
          <a:xfrm>
            <a:off x="15" y="7"/>
            <a:ext cx="9143987" cy="5143493"/>
          </a:xfrm>
          <a:prstGeom prst="rect">
            <a:avLst/>
          </a:prstGeom>
          <a:noFill/>
          <a:ln>
            <a:noFill/>
          </a:ln>
        </p:spPr>
      </p:pic>
      <p:sp>
        <p:nvSpPr>
          <p:cNvPr id="161" name="Google Shape;161;g113a8acaf5d_0_15"/>
          <p:cNvSpPr/>
          <p:nvPr/>
        </p:nvSpPr>
        <p:spPr>
          <a:xfrm>
            <a:off x="0" y="0"/>
            <a:ext cx="9168900" cy="2393400"/>
          </a:xfrm>
          <a:prstGeom prst="rect">
            <a:avLst/>
          </a:prstGeom>
          <a:solidFill>
            <a:schemeClr val="lt1">
              <a:alpha val="80000"/>
            </a:scheme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62" name="Google Shape;162;g113a8acaf5d_0_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94276"/>
              <a:buFont typeface="Arial"/>
              <a:buNone/>
            </a:pPr>
            <a:r>
              <a:rPr b="1" lang="en"/>
              <a:t>Prototype Description</a:t>
            </a:r>
            <a:endParaRPr b="1"/>
          </a:p>
        </p:txBody>
      </p:sp>
      <p:sp>
        <p:nvSpPr>
          <p:cNvPr id="163" name="Google Shape;163;g113a8acaf5d_0_15"/>
          <p:cNvSpPr txBox="1"/>
          <p:nvPr>
            <p:ph idx="1" type="body"/>
          </p:nvPr>
        </p:nvSpPr>
        <p:spPr>
          <a:xfrm>
            <a:off x="311700" y="1152475"/>
            <a:ext cx="4260300" cy="1419300"/>
          </a:xfrm>
          <a:prstGeom prst="rect">
            <a:avLst/>
          </a:prstGeom>
          <a:noFill/>
          <a:ln>
            <a:noFill/>
          </a:ln>
        </p:spPr>
        <p:txBody>
          <a:bodyPr anchorCtr="0" anchor="t" bIns="91425" lIns="91425" spcFirstLastPara="1" rIns="91425" wrap="square" tIns="91425">
            <a:normAutofit/>
          </a:bodyPr>
          <a:lstStyle/>
          <a:p>
            <a:pPr indent="-342900" lvl="0" marL="457200" rtl="0" algn="l">
              <a:lnSpc>
                <a:spcPct val="90000"/>
              </a:lnSpc>
              <a:spcBef>
                <a:spcPts val="0"/>
              </a:spcBef>
              <a:spcAft>
                <a:spcPts val="0"/>
              </a:spcAft>
              <a:buClr>
                <a:schemeClr val="dk1"/>
              </a:buClr>
              <a:buSzPts val="1800"/>
              <a:buChar char="●"/>
            </a:pPr>
            <a:r>
              <a:rPr b="1" i="1" lang="en"/>
              <a:t>Algorithm Design</a:t>
            </a:r>
            <a:endParaRPr b="1" i="1"/>
          </a:p>
          <a:p>
            <a:pPr indent="-317500" lvl="1" marL="914400" rtl="0" algn="l">
              <a:lnSpc>
                <a:spcPct val="90000"/>
              </a:lnSpc>
              <a:spcBef>
                <a:spcPts val="0"/>
              </a:spcBef>
              <a:spcAft>
                <a:spcPts val="0"/>
              </a:spcAft>
              <a:buClr>
                <a:schemeClr val="dk1"/>
              </a:buClr>
              <a:buSzPts val="1400"/>
              <a:buChar char="○"/>
            </a:pPr>
            <a:r>
              <a:rPr lang="en"/>
              <a:t>Model 1: Benchmark</a:t>
            </a:r>
            <a:endParaRPr/>
          </a:p>
          <a:p>
            <a:pPr indent="-317500" lvl="1" marL="914400" rtl="0" algn="l">
              <a:lnSpc>
                <a:spcPct val="90000"/>
              </a:lnSpc>
              <a:spcBef>
                <a:spcPts val="0"/>
              </a:spcBef>
              <a:spcAft>
                <a:spcPts val="0"/>
              </a:spcAft>
              <a:buClr>
                <a:schemeClr val="dk1"/>
              </a:buClr>
              <a:buSzPts val="1400"/>
              <a:buChar char="○"/>
            </a:pPr>
            <a:r>
              <a:rPr lang="en"/>
              <a:t>Model 2</a:t>
            </a:r>
            <a:endParaRPr/>
          </a:p>
          <a:p>
            <a:pPr indent="-317500" lvl="1" marL="914400" rtl="0" algn="l">
              <a:lnSpc>
                <a:spcPct val="90000"/>
              </a:lnSpc>
              <a:spcBef>
                <a:spcPts val="0"/>
              </a:spcBef>
              <a:spcAft>
                <a:spcPts val="0"/>
              </a:spcAft>
              <a:buClr>
                <a:schemeClr val="dk1"/>
              </a:buClr>
              <a:buSzPts val="1400"/>
              <a:buChar char="○"/>
            </a:pPr>
            <a:r>
              <a:rPr lang="en"/>
              <a:t>Model 3+</a:t>
            </a:r>
            <a:endParaRPr/>
          </a:p>
        </p:txBody>
      </p:sp>
      <p:sp>
        <p:nvSpPr>
          <p:cNvPr id="164" name="Google Shape;164;g113a8acaf5d_0_15"/>
          <p:cNvSpPr txBox="1"/>
          <p:nvPr>
            <p:ph idx="1" type="body"/>
          </p:nvPr>
        </p:nvSpPr>
        <p:spPr>
          <a:xfrm>
            <a:off x="4349750" y="1152525"/>
            <a:ext cx="4553700" cy="1419300"/>
          </a:xfrm>
          <a:prstGeom prst="rect">
            <a:avLst/>
          </a:prstGeom>
          <a:noFill/>
          <a:ln>
            <a:noFill/>
          </a:ln>
        </p:spPr>
        <p:txBody>
          <a:bodyPr anchorCtr="0" anchor="t" bIns="91425" lIns="91425" spcFirstLastPara="1" rIns="91425" wrap="square" tIns="91425">
            <a:normAutofit/>
          </a:bodyPr>
          <a:lstStyle/>
          <a:p>
            <a:pPr indent="-342900" lvl="0" marL="457200" marR="0" rtl="0" algn="l">
              <a:lnSpc>
                <a:spcPct val="90000"/>
              </a:lnSpc>
              <a:spcBef>
                <a:spcPts val="0"/>
              </a:spcBef>
              <a:spcAft>
                <a:spcPts val="0"/>
              </a:spcAft>
              <a:buClr>
                <a:schemeClr val="dk1"/>
              </a:buClr>
              <a:buSzPts val="1800"/>
              <a:buChar char="●"/>
            </a:pPr>
            <a:r>
              <a:rPr b="1" i="1" lang="en" sz="2100" u="none" cap="none" strike="noStrike">
                <a:solidFill>
                  <a:schemeClr val="dk1"/>
                </a:solidFill>
              </a:rPr>
              <a:t>Graphical User Interface (GUI)</a:t>
            </a:r>
            <a:endParaRPr b="1" i="1" sz="2100" u="none" cap="none" strike="noStrike">
              <a:solidFill>
                <a:schemeClr val="dk1"/>
              </a:solidFill>
            </a:endParaRPr>
          </a:p>
          <a:p>
            <a:pPr indent="-317500" lvl="1" marL="914400" marR="0" rtl="0" algn="l">
              <a:lnSpc>
                <a:spcPct val="90000"/>
              </a:lnSpc>
              <a:spcBef>
                <a:spcPts val="0"/>
              </a:spcBef>
              <a:spcAft>
                <a:spcPts val="0"/>
              </a:spcAft>
              <a:buClr>
                <a:schemeClr val="dk1"/>
              </a:buClr>
              <a:buSzPts val="1400"/>
              <a:buFont typeface="Arial"/>
              <a:buChar char="○"/>
            </a:pPr>
            <a:r>
              <a:rPr b="0" i="0" lang="en" sz="1800" u="none" cap="none" strike="noStrike">
                <a:solidFill>
                  <a:schemeClr val="dk1"/>
                </a:solidFill>
                <a:latin typeface="Arial"/>
                <a:ea typeface="Arial"/>
                <a:cs typeface="Arial"/>
                <a:sym typeface="Arial"/>
              </a:rPr>
              <a:t>Scalability and design</a:t>
            </a:r>
            <a:endParaRPr b="0" i="0" sz="1800" u="none" cap="none" strike="noStrike">
              <a:solidFill>
                <a:schemeClr val="dk1"/>
              </a:solidFill>
              <a:latin typeface="Arial"/>
              <a:ea typeface="Arial"/>
              <a:cs typeface="Arial"/>
              <a:sym typeface="Arial"/>
            </a:endParaRPr>
          </a:p>
          <a:p>
            <a:pPr indent="-317500" lvl="1" marL="914400" marR="0" rtl="0" algn="l">
              <a:lnSpc>
                <a:spcPct val="90000"/>
              </a:lnSpc>
              <a:spcBef>
                <a:spcPts val="0"/>
              </a:spcBef>
              <a:spcAft>
                <a:spcPts val="0"/>
              </a:spcAft>
              <a:buClr>
                <a:schemeClr val="dk1"/>
              </a:buClr>
              <a:buSzPts val="1400"/>
              <a:buFont typeface="Arial"/>
              <a:buChar char="○"/>
            </a:pPr>
            <a:r>
              <a:rPr b="0" i="0" lang="en" sz="1800" u="none" cap="none" strike="noStrike">
                <a:solidFill>
                  <a:schemeClr val="dk1"/>
                </a:solidFill>
                <a:latin typeface="Arial"/>
                <a:ea typeface="Arial"/>
                <a:cs typeface="Arial"/>
                <a:sym typeface="Arial"/>
              </a:rPr>
              <a:t>Integration</a:t>
            </a:r>
            <a:endParaRPr b="0" i="0" sz="1800" u="none" cap="none" strike="noStrike">
              <a:solidFill>
                <a:schemeClr val="dk1"/>
              </a:solidFill>
              <a:latin typeface="Arial"/>
              <a:ea typeface="Arial"/>
              <a:cs typeface="Arial"/>
              <a:sym typeface="Arial"/>
            </a:endParaRPr>
          </a:p>
        </p:txBody>
      </p:sp>
      <p:pic>
        <p:nvPicPr>
          <p:cNvPr id="165" name="Google Shape;165;g113a8acaf5d_0_15"/>
          <p:cNvPicPr preferRelativeResize="0"/>
          <p:nvPr/>
        </p:nvPicPr>
        <p:blipFill rotWithShape="1">
          <a:blip r:embed="rId4">
            <a:alphaModFix/>
          </a:blip>
          <a:srcRect b="0" l="0" r="0" t="0"/>
          <a:stretch/>
        </p:blipFill>
        <p:spPr>
          <a:xfrm>
            <a:off x="5160075" y="2533150"/>
            <a:ext cx="2410150" cy="2266925"/>
          </a:xfrm>
          <a:prstGeom prst="rect">
            <a:avLst/>
          </a:prstGeom>
          <a:noFill/>
          <a:ln>
            <a:noFill/>
          </a:ln>
        </p:spPr>
      </p:pic>
      <p:pic>
        <p:nvPicPr>
          <p:cNvPr id="166" name="Google Shape;166;g113a8acaf5d_0_15"/>
          <p:cNvPicPr preferRelativeResize="0"/>
          <p:nvPr/>
        </p:nvPicPr>
        <p:blipFill rotWithShape="1">
          <a:blip r:embed="rId5">
            <a:alphaModFix/>
          </a:blip>
          <a:srcRect b="0" l="0" r="0" t="0"/>
          <a:stretch/>
        </p:blipFill>
        <p:spPr>
          <a:xfrm>
            <a:off x="553000" y="2571825"/>
            <a:ext cx="3547450" cy="2228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Aspect">
      <a:dk1>
        <a:srgbClr val="000000"/>
      </a:dk1>
      <a:lt1>
        <a:srgbClr val="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